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0"/>
  </p:notesMasterIdLst>
  <p:sldIdLst>
    <p:sldId id="256" r:id="rId2"/>
    <p:sldId id="259" r:id="rId3"/>
    <p:sldId id="258" r:id="rId4"/>
    <p:sldId id="334" r:id="rId5"/>
    <p:sldId id="260" r:id="rId6"/>
    <p:sldId id="335" r:id="rId7"/>
    <p:sldId id="262" r:id="rId8"/>
    <p:sldId id="336" r:id="rId9"/>
    <p:sldId id="329" r:id="rId10"/>
    <p:sldId id="311" r:id="rId11"/>
    <p:sldId id="312" r:id="rId12"/>
    <p:sldId id="313" r:id="rId13"/>
    <p:sldId id="314" r:id="rId14"/>
    <p:sldId id="315" r:id="rId15"/>
    <p:sldId id="316" r:id="rId16"/>
    <p:sldId id="330" r:id="rId17"/>
    <p:sldId id="264" r:id="rId18"/>
    <p:sldId id="317" r:id="rId19"/>
    <p:sldId id="319" r:id="rId20"/>
    <p:sldId id="338" r:id="rId21"/>
    <p:sldId id="337" r:id="rId22"/>
    <p:sldId id="318" r:id="rId23"/>
    <p:sldId id="333" r:id="rId24"/>
    <p:sldId id="320" r:id="rId25"/>
    <p:sldId id="321" r:id="rId26"/>
    <p:sldId id="331" r:id="rId27"/>
    <p:sldId id="322" r:id="rId28"/>
    <p:sldId id="265" r:id="rId29"/>
    <p:sldId id="325" r:id="rId30"/>
    <p:sldId id="323" r:id="rId31"/>
    <p:sldId id="324" r:id="rId32"/>
    <p:sldId id="332" r:id="rId33"/>
    <p:sldId id="266" r:id="rId34"/>
    <p:sldId id="326" r:id="rId35"/>
    <p:sldId id="339" r:id="rId36"/>
    <p:sldId id="327" r:id="rId37"/>
    <p:sldId id="328" r:id="rId38"/>
    <p:sldId id="268" r:id="rId39"/>
  </p:sldIdLst>
  <p:sldSz cx="9144000" cy="5143500" type="screen16x9"/>
  <p:notesSz cx="6858000" cy="9144000"/>
  <p:embeddedFontLst>
    <p:embeddedFont>
      <p:font typeface="Balsamiq Sans" panose="020B0604020202020204" charset="0"/>
      <p:regular r:id="rId41"/>
      <p:bold r:id="rId42"/>
      <p:italic r:id="rId43"/>
      <p:boldItalic r:id="rId44"/>
    </p:embeddedFont>
    <p:embeddedFont>
      <p:font typeface="Manrope Medium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C4703A-F60B-4B02-B5A8-0717134CC346}">
  <a:tblStyle styleId="{AAC4703A-F60B-4B02-B5A8-0717134CC3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544f8c9c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544f8c9c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e4293a293e_0_5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e4293a293e_0_5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9526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e4293a293e_0_5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e4293a293e_0_5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28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e4293a293e_0_5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e4293a293e_0_5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6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e4293a293e_0_5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e4293a293e_0_5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793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e4293a293e_0_5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e4293a293e_0_5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e4293a293e_0_5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e4293a293e_0_5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3821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e4293a293e_0_5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e4293a293e_0_5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231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e4293a293e_0_5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e4293a293e_0_5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17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e4293a293e_0_5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e4293a293e_0_5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849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e4293a293e_0_5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e4293a293e_0_5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90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e4293a293e_0_5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e4293a293e_0_5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1e4293a293e_0_5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1e4293a293e_0_5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e4293a293e_0_5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e4293a293e_0_5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38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4293a293e_0_5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4293a293e_0_5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119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4293a293e_0_5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4293a293e_0_5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4293a293e_0_5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4293a293e_0_5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77878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4293a293e_0_5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4293a293e_0_5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4293a293e_0_5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4293a293e_0_5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590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e4293a293e_0_5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e4293a293e_0_5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1785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e4293a293e_0_5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1e4293a293e_0_58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4293a293e_0_5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4293a293e_0_5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657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e4293a293e_0_5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e4293a293e_0_5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4293a293e_0_5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4293a293e_0_5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221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4293a293e_0_5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4293a293e_0_5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865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e4293a293e_0_5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e4293a293e_0_5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276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e4293a293e_0_5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1e4293a293e_0_5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e4293a293e_0_5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e4293a293e_0_5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e4293a293e_0_5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e4293a293e_0_5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e4293a293e_0_5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e4293a293e_0_5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84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e4293a293e_0_5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e4293a293e_0_5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2807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e4293a293e_0_5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e4293a293e_0_5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539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1e4293a293e_0_5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1e4293a293e_0_5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68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smart.servier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smart.servier.com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smart.servier.com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" name="Google Shape;33;p2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34" name="Google Shape;34;p2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831700" y="1093925"/>
            <a:ext cx="4523400" cy="23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1146400" y="3540112"/>
            <a:ext cx="3811200" cy="37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8" name="Google Shape;38;p2"/>
          <p:cNvSpPr txBox="1"/>
          <p:nvPr/>
        </p:nvSpPr>
        <p:spPr>
          <a:xfrm>
            <a:off x="6102588" y="4412825"/>
            <a:ext cx="23214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u="sng">
                <a:solidFill>
                  <a:schemeClr val="hlink"/>
                </a:solidFill>
                <a:hlinkClick r:id="rId2"/>
              </a:rPr>
              <a:t>Illustration by Smart-Servier Medical Art</a:t>
            </a:r>
            <a:endParaRPr sz="900" i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24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680" name="Google Shape;680;p24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681" name="Google Shape;681;p24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4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83" name="Google Shape;683;p24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684" name="Google Shape;684;p24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24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24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24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24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24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24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24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24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24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24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24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24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24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24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24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24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24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24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3" name="Google Shape;703;p24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704" name="Google Shape;704;p24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4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6" name="Google Shape;706;p24"/>
          <p:cNvSpPr txBox="1">
            <a:spLocks noGrp="1"/>
          </p:cNvSpPr>
          <p:nvPr>
            <p:ph type="subTitle" idx="1"/>
          </p:nvPr>
        </p:nvSpPr>
        <p:spPr>
          <a:xfrm>
            <a:off x="720000" y="2586833"/>
            <a:ext cx="2336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07" name="Google Shape;707;p24"/>
          <p:cNvSpPr txBox="1">
            <a:spLocks noGrp="1"/>
          </p:cNvSpPr>
          <p:nvPr>
            <p:ph type="subTitle" idx="2"/>
          </p:nvPr>
        </p:nvSpPr>
        <p:spPr>
          <a:xfrm>
            <a:off x="720000" y="2866804"/>
            <a:ext cx="23364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4"/>
          <p:cNvSpPr txBox="1">
            <a:spLocks noGrp="1"/>
          </p:cNvSpPr>
          <p:nvPr>
            <p:ph type="subTitle" idx="3"/>
          </p:nvPr>
        </p:nvSpPr>
        <p:spPr>
          <a:xfrm>
            <a:off x="3403800" y="2866804"/>
            <a:ext cx="23364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4"/>
          <p:cNvSpPr txBox="1">
            <a:spLocks noGrp="1"/>
          </p:cNvSpPr>
          <p:nvPr>
            <p:ph type="subTitle" idx="4"/>
          </p:nvPr>
        </p:nvSpPr>
        <p:spPr>
          <a:xfrm>
            <a:off x="6087600" y="2866804"/>
            <a:ext cx="23364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" name="Google Shape;710;p24"/>
          <p:cNvSpPr txBox="1">
            <a:spLocks noGrp="1"/>
          </p:cNvSpPr>
          <p:nvPr>
            <p:ph type="subTitle" idx="5"/>
          </p:nvPr>
        </p:nvSpPr>
        <p:spPr>
          <a:xfrm>
            <a:off x="3403800" y="2586833"/>
            <a:ext cx="2336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6"/>
          </p:nvPr>
        </p:nvSpPr>
        <p:spPr>
          <a:xfrm>
            <a:off x="6087600" y="2586833"/>
            <a:ext cx="2336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12" name="Google Shape;712;p2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24"/>
          <p:cNvSpPr/>
          <p:nvPr/>
        </p:nvSpPr>
        <p:spPr>
          <a:xfrm>
            <a:off x="8490200" y="2442575"/>
            <a:ext cx="162000" cy="16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24"/>
          <p:cNvSpPr/>
          <p:nvPr/>
        </p:nvSpPr>
        <p:spPr>
          <a:xfrm>
            <a:off x="426000" y="1461750"/>
            <a:ext cx="294000" cy="29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24"/>
          <p:cNvSpPr/>
          <p:nvPr/>
        </p:nvSpPr>
        <p:spPr>
          <a:xfrm>
            <a:off x="4479150" y="4458925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26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755" name="Google Shape;755;p26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756" name="Google Shape;756;p26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26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8" name="Google Shape;758;p26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759" name="Google Shape;759;p26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0" name="Google Shape;760;p26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1" name="Google Shape;761;p26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2" name="Google Shape;762;p26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3" name="Google Shape;763;p26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4" name="Google Shape;764;p26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" name="Google Shape;765;p26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" name="Google Shape;766;p26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7" name="Google Shape;767;p26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8" name="Google Shape;768;p26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9" name="Google Shape;769;p26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0" name="Google Shape;770;p26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1" name="Google Shape;771;p26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2" name="Google Shape;772;p26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3" name="Google Shape;773;p26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4" name="Google Shape;774;p26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" name="Google Shape;775;p26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" name="Google Shape;776;p26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" name="Google Shape;777;p26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78" name="Google Shape;778;p26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779" name="Google Shape;779;p26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26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1" name="Google Shape;781;p26"/>
          <p:cNvSpPr txBox="1">
            <a:spLocks noGrp="1"/>
          </p:cNvSpPr>
          <p:nvPr>
            <p:ph type="subTitle" idx="1"/>
          </p:nvPr>
        </p:nvSpPr>
        <p:spPr>
          <a:xfrm>
            <a:off x="2069250" y="1535713"/>
            <a:ext cx="2396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82" name="Google Shape;782;p26"/>
          <p:cNvSpPr txBox="1">
            <a:spLocks noGrp="1"/>
          </p:cNvSpPr>
          <p:nvPr>
            <p:ph type="subTitle" idx="2"/>
          </p:nvPr>
        </p:nvSpPr>
        <p:spPr>
          <a:xfrm>
            <a:off x="2069250" y="1824482"/>
            <a:ext cx="2396400" cy="8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26"/>
          <p:cNvSpPr txBox="1">
            <a:spLocks noGrp="1"/>
          </p:cNvSpPr>
          <p:nvPr>
            <p:ph type="subTitle" idx="3"/>
          </p:nvPr>
        </p:nvSpPr>
        <p:spPr>
          <a:xfrm>
            <a:off x="4678350" y="1824482"/>
            <a:ext cx="2396400" cy="8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26"/>
          <p:cNvSpPr txBox="1">
            <a:spLocks noGrp="1"/>
          </p:cNvSpPr>
          <p:nvPr>
            <p:ph type="subTitle" idx="4"/>
          </p:nvPr>
        </p:nvSpPr>
        <p:spPr>
          <a:xfrm>
            <a:off x="2069251" y="3280437"/>
            <a:ext cx="2396400" cy="8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6"/>
          <p:cNvSpPr txBox="1">
            <a:spLocks noGrp="1"/>
          </p:cNvSpPr>
          <p:nvPr>
            <p:ph type="subTitle" idx="5"/>
          </p:nvPr>
        </p:nvSpPr>
        <p:spPr>
          <a:xfrm>
            <a:off x="4678349" y="3280437"/>
            <a:ext cx="2396400" cy="80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6" name="Google Shape;786;p26"/>
          <p:cNvSpPr txBox="1">
            <a:spLocks noGrp="1"/>
          </p:cNvSpPr>
          <p:nvPr>
            <p:ph type="subTitle" idx="6"/>
          </p:nvPr>
        </p:nvSpPr>
        <p:spPr>
          <a:xfrm>
            <a:off x="2069250" y="2988438"/>
            <a:ext cx="23964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87" name="Google Shape;787;p26"/>
          <p:cNvSpPr txBox="1">
            <a:spLocks noGrp="1"/>
          </p:cNvSpPr>
          <p:nvPr>
            <p:ph type="subTitle" idx="7"/>
          </p:nvPr>
        </p:nvSpPr>
        <p:spPr>
          <a:xfrm>
            <a:off x="4678348" y="1535713"/>
            <a:ext cx="2396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88" name="Google Shape;788;p26"/>
          <p:cNvSpPr txBox="1">
            <a:spLocks noGrp="1"/>
          </p:cNvSpPr>
          <p:nvPr>
            <p:ph type="subTitle" idx="8"/>
          </p:nvPr>
        </p:nvSpPr>
        <p:spPr>
          <a:xfrm>
            <a:off x="4678348" y="2988438"/>
            <a:ext cx="23964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89" name="Google Shape;789;p2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26"/>
          <p:cNvSpPr/>
          <p:nvPr/>
        </p:nvSpPr>
        <p:spPr>
          <a:xfrm>
            <a:off x="8333725" y="1093925"/>
            <a:ext cx="294000" cy="2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6"/>
          <p:cNvSpPr/>
          <p:nvPr/>
        </p:nvSpPr>
        <p:spPr>
          <a:xfrm>
            <a:off x="447025" y="2409750"/>
            <a:ext cx="162000" cy="1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6"/>
          <p:cNvSpPr/>
          <p:nvPr/>
        </p:nvSpPr>
        <p:spPr>
          <a:xfrm>
            <a:off x="4479150" y="4510650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lt1"/>
        </a:solidFill>
        <a:effectLst/>
      </p:bgPr>
    </p:bg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" name="Google Shape;952;p31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sp>
          <p:nvSpPr>
            <p:cNvPr id="953" name="Google Shape;953;p31"/>
            <p:cNvSpPr/>
            <p:nvPr/>
          </p:nvSpPr>
          <p:spPr>
            <a:xfrm>
              <a:off x="352300" y="174150"/>
              <a:ext cx="8501100" cy="4829100"/>
            </a:xfrm>
            <a:prstGeom prst="roundRect">
              <a:avLst>
                <a:gd name="adj" fmla="val 8987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1"/>
            <p:cNvSpPr/>
            <p:nvPr/>
          </p:nvSpPr>
          <p:spPr>
            <a:xfrm>
              <a:off x="294550" y="174150"/>
              <a:ext cx="8501100" cy="4764300"/>
            </a:xfrm>
            <a:prstGeom prst="roundRect">
              <a:avLst>
                <a:gd name="adj" fmla="val 898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31"/>
            <p:cNvGrpSpPr/>
            <p:nvPr/>
          </p:nvGrpSpPr>
          <p:grpSpPr>
            <a:xfrm>
              <a:off x="462421" y="358418"/>
              <a:ext cx="8219157" cy="4426267"/>
              <a:chOff x="238125" y="887325"/>
              <a:chExt cx="7142125" cy="3347400"/>
            </a:xfrm>
          </p:grpSpPr>
          <p:sp>
            <p:nvSpPr>
              <p:cNvPr id="956" name="Google Shape;956;p31"/>
              <p:cNvSpPr/>
              <p:nvPr/>
            </p:nvSpPr>
            <p:spPr>
              <a:xfrm>
                <a:off x="238125" y="887325"/>
                <a:ext cx="7142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1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1"/>
              <p:cNvSpPr/>
              <p:nvPr/>
            </p:nvSpPr>
            <p:spPr>
              <a:xfrm>
                <a:off x="238125" y="1073000"/>
                <a:ext cx="7142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285685" y="25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1"/>
              <p:cNvSpPr/>
              <p:nvPr/>
            </p:nvSpPr>
            <p:spPr>
              <a:xfrm>
                <a:off x="238125" y="12584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1"/>
              <p:cNvSpPr/>
              <p:nvPr/>
            </p:nvSpPr>
            <p:spPr>
              <a:xfrm>
                <a:off x="238125" y="1444150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285685" y="26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1"/>
              <p:cNvSpPr/>
              <p:nvPr/>
            </p:nvSpPr>
            <p:spPr>
              <a:xfrm>
                <a:off x="238125" y="1629850"/>
                <a:ext cx="7142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285685" y="25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1"/>
              <p:cNvSpPr/>
              <p:nvPr/>
            </p:nvSpPr>
            <p:spPr>
              <a:xfrm>
                <a:off x="238125" y="18153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1"/>
              <p:cNvSpPr/>
              <p:nvPr/>
            </p:nvSpPr>
            <p:spPr>
              <a:xfrm>
                <a:off x="238125" y="2001000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285685" y="26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1"/>
              <p:cNvSpPr/>
              <p:nvPr/>
            </p:nvSpPr>
            <p:spPr>
              <a:xfrm>
                <a:off x="238125" y="21864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1"/>
              <p:cNvSpPr/>
              <p:nvPr/>
            </p:nvSpPr>
            <p:spPr>
              <a:xfrm>
                <a:off x="238125" y="23721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1"/>
              <p:cNvSpPr/>
              <p:nvPr/>
            </p:nvSpPr>
            <p:spPr>
              <a:xfrm>
                <a:off x="238125" y="2557850"/>
                <a:ext cx="7142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3" extrusionOk="0">
                    <a:moveTo>
                      <a:pt x="0" y="1"/>
                    </a:moveTo>
                    <a:lnTo>
                      <a:pt x="0" y="253"/>
                    </a:lnTo>
                    <a:lnTo>
                      <a:pt x="285685" y="253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1"/>
              <p:cNvSpPr/>
              <p:nvPr/>
            </p:nvSpPr>
            <p:spPr>
              <a:xfrm>
                <a:off x="238125" y="27433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1"/>
              <p:cNvSpPr/>
              <p:nvPr/>
            </p:nvSpPr>
            <p:spPr>
              <a:xfrm>
                <a:off x="238125" y="29290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1"/>
              <p:cNvSpPr/>
              <p:nvPr/>
            </p:nvSpPr>
            <p:spPr>
              <a:xfrm>
                <a:off x="238125" y="3114700"/>
                <a:ext cx="7142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3" extrusionOk="0">
                    <a:moveTo>
                      <a:pt x="0" y="1"/>
                    </a:moveTo>
                    <a:lnTo>
                      <a:pt x="0" y="253"/>
                    </a:lnTo>
                    <a:lnTo>
                      <a:pt x="285685" y="253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1"/>
              <p:cNvSpPr/>
              <p:nvPr/>
            </p:nvSpPr>
            <p:spPr>
              <a:xfrm>
                <a:off x="238125" y="33001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1"/>
              <p:cNvSpPr/>
              <p:nvPr/>
            </p:nvSpPr>
            <p:spPr>
              <a:xfrm>
                <a:off x="238125" y="34858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1"/>
              <p:cNvSpPr/>
              <p:nvPr/>
            </p:nvSpPr>
            <p:spPr>
              <a:xfrm>
                <a:off x="238125" y="36713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285685" y="26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1"/>
              <p:cNvSpPr/>
              <p:nvPr/>
            </p:nvSpPr>
            <p:spPr>
              <a:xfrm>
                <a:off x="238125" y="38570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1"/>
              <p:cNvSpPr/>
              <p:nvPr/>
            </p:nvSpPr>
            <p:spPr>
              <a:xfrm>
                <a:off x="238125" y="4042725"/>
                <a:ext cx="71421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2" extrusionOk="0">
                    <a:moveTo>
                      <a:pt x="0" y="0"/>
                    </a:moveTo>
                    <a:lnTo>
                      <a:pt x="0" y="252"/>
                    </a:lnTo>
                    <a:lnTo>
                      <a:pt x="285685" y="252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1"/>
              <p:cNvSpPr/>
              <p:nvPr/>
            </p:nvSpPr>
            <p:spPr>
              <a:xfrm>
                <a:off x="238125" y="42281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1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rgbClr val="000000">
                  <a:alpha val="8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" name="Google Shape;975;p31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976" name="Google Shape;976;p31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1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32"/>
          <p:cNvGrpSpPr/>
          <p:nvPr/>
        </p:nvGrpSpPr>
        <p:grpSpPr>
          <a:xfrm>
            <a:off x="294550" y="174150"/>
            <a:ext cx="8558850" cy="4829100"/>
            <a:chOff x="294550" y="174150"/>
            <a:chExt cx="8558850" cy="4829100"/>
          </a:xfrm>
        </p:grpSpPr>
        <p:sp>
          <p:nvSpPr>
            <p:cNvPr id="980" name="Google Shape;980;p32"/>
            <p:cNvSpPr/>
            <p:nvPr/>
          </p:nvSpPr>
          <p:spPr>
            <a:xfrm>
              <a:off x="352300" y="174150"/>
              <a:ext cx="8501100" cy="4829100"/>
            </a:xfrm>
            <a:prstGeom prst="roundRect">
              <a:avLst>
                <a:gd name="adj" fmla="val 898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294550" y="174150"/>
              <a:ext cx="8501100" cy="4764300"/>
            </a:xfrm>
            <a:prstGeom prst="roundRect">
              <a:avLst>
                <a:gd name="adj" fmla="val 898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2" name="Google Shape;982;p32"/>
            <p:cNvGrpSpPr/>
            <p:nvPr/>
          </p:nvGrpSpPr>
          <p:grpSpPr>
            <a:xfrm>
              <a:off x="462421" y="358418"/>
              <a:ext cx="8219157" cy="4426267"/>
              <a:chOff x="238125" y="887325"/>
              <a:chExt cx="7142125" cy="3347400"/>
            </a:xfrm>
          </p:grpSpPr>
          <p:sp>
            <p:nvSpPr>
              <p:cNvPr id="983" name="Google Shape;983;p32"/>
              <p:cNvSpPr/>
              <p:nvPr/>
            </p:nvSpPr>
            <p:spPr>
              <a:xfrm>
                <a:off x="238125" y="887325"/>
                <a:ext cx="71421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1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2"/>
              <p:cNvSpPr/>
              <p:nvPr/>
            </p:nvSpPr>
            <p:spPr>
              <a:xfrm>
                <a:off x="238125" y="1073000"/>
                <a:ext cx="7142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285685" y="25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2"/>
              <p:cNvSpPr/>
              <p:nvPr/>
            </p:nvSpPr>
            <p:spPr>
              <a:xfrm>
                <a:off x="238125" y="12584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2"/>
              <p:cNvSpPr/>
              <p:nvPr/>
            </p:nvSpPr>
            <p:spPr>
              <a:xfrm>
                <a:off x="238125" y="1444150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285685" y="26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2"/>
              <p:cNvSpPr/>
              <p:nvPr/>
            </p:nvSpPr>
            <p:spPr>
              <a:xfrm>
                <a:off x="238125" y="1629850"/>
                <a:ext cx="7142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3" extrusionOk="0">
                    <a:moveTo>
                      <a:pt x="0" y="1"/>
                    </a:moveTo>
                    <a:lnTo>
                      <a:pt x="0" y="252"/>
                    </a:lnTo>
                    <a:lnTo>
                      <a:pt x="285685" y="25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2"/>
              <p:cNvSpPr/>
              <p:nvPr/>
            </p:nvSpPr>
            <p:spPr>
              <a:xfrm>
                <a:off x="238125" y="18153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2"/>
              <p:cNvSpPr/>
              <p:nvPr/>
            </p:nvSpPr>
            <p:spPr>
              <a:xfrm>
                <a:off x="238125" y="2001000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285685" y="26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2"/>
              <p:cNvSpPr/>
              <p:nvPr/>
            </p:nvSpPr>
            <p:spPr>
              <a:xfrm>
                <a:off x="238125" y="21864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2"/>
              <p:cNvSpPr/>
              <p:nvPr/>
            </p:nvSpPr>
            <p:spPr>
              <a:xfrm>
                <a:off x="238125" y="23721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2"/>
              <p:cNvSpPr/>
              <p:nvPr/>
            </p:nvSpPr>
            <p:spPr>
              <a:xfrm>
                <a:off x="238125" y="2557850"/>
                <a:ext cx="7142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3" extrusionOk="0">
                    <a:moveTo>
                      <a:pt x="0" y="1"/>
                    </a:moveTo>
                    <a:lnTo>
                      <a:pt x="0" y="253"/>
                    </a:lnTo>
                    <a:lnTo>
                      <a:pt x="285685" y="253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2"/>
              <p:cNvSpPr/>
              <p:nvPr/>
            </p:nvSpPr>
            <p:spPr>
              <a:xfrm>
                <a:off x="238125" y="27433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2"/>
              <p:cNvSpPr/>
              <p:nvPr/>
            </p:nvSpPr>
            <p:spPr>
              <a:xfrm>
                <a:off x="238125" y="29290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2"/>
              <p:cNvSpPr/>
              <p:nvPr/>
            </p:nvSpPr>
            <p:spPr>
              <a:xfrm>
                <a:off x="238125" y="3114700"/>
                <a:ext cx="71421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3" extrusionOk="0">
                    <a:moveTo>
                      <a:pt x="0" y="1"/>
                    </a:moveTo>
                    <a:lnTo>
                      <a:pt x="0" y="253"/>
                    </a:lnTo>
                    <a:lnTo>
                      <a:pt x="285685" y="253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2"/>
              <p:cNvSpPr/>
              <p:nvPr/>
            </p:nvSpPr>
            <p:spPr>
              <a:xfrm>
                <a:off x="238125" y="33001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2"/>
              <p:cNvSpPr/>
              <p:nvPr/>
            </p:nvSpPr>
            <p:spPr>
              <a:xfrm>
                <a:off x="238125" y="34858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2"/>
              <p:cNvSpPr/>
              <p:nvPr/>
            </p:nvSpPr>
            <p:spPr>
              <a:xfrm>
                <a:off x="238125" y="36713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285685" y="262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2"/>
              <p:cNvSpPr/>
              <p:nvPr/>
            </p:nvSpPr>
            <p:spPr>
              <a:xfrm>
                <a:off x="238125" y="385702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0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2"/>
              <p:cNvSpPr/>
              <p:nvPr/>
            </p:nvSpPr>
            <p:spPr>
              <a:xfrm>
                <a:off x="238125" y="4042725"/>
                <a:ext cx="71421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52" extrusionOk="0">
                    <a:moveTo>
                      <a:pt x="0" y="0"/>
                    </a:moveTo>
                    <a:lnTo>
                      <a:pt x="0" y="252"/>
                    </a:lnTo>
                    <a:lnTo>
                      <a:pt x="285685" y="252"/>
                    </a:lnTo>
                    <a:lnTo>
                      <a:pt x="2856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2"/>
              <p:cNvSpPr/>
              <p:nvPr/>
            </p:nvSpPr>
            <p:spPr>
              <a:xfrm>
                <a:off x="238125" y="4228175"/>
                <a:ext cx="714212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285685" h="262" extrusionOk="0">
                    <a:moveTo>
                      <a:pt x="0" y="1"/>
                    </a:moveTo>
                    <a:lnTo>
                      <a:pt x="0" y="261"/>
                    </a:lnTo>
                    <a:lnTo>
                      <a:pt x="285685" y="261"/>
                    </a:lnTo>
                    <a:lnTo>
                      <a:pt x="2856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2" name="Google Shape;1002;p32"/>
          <p:cNvGrpSpPr/>
          <p:nvPr/>
        </p:nvGrpSpPr>
        <p:grpSpPr>
          <a:xfrm>
            <a:off x="191349" y="238763"/>
            <a:ext cx="592830" cy="491895"/>
            <a:chOff x="191349" y="174151"/>
            <a:chExt cx="592830" cy="491895"/>
          </a:xfrm>
        </p:grpSpPr>
        <p:sp>
          <p:nvSpPr>
            <p:cNvPr id="1003" name="Google Shape;1003;p32"/>
            <p:cNvSpPr/>
            <p:nvPr/>
          </p:nvSpPr>
          <p:spPr>
            <a:xfrm>
              <a:off x="544151" y="433349"/>
              <a:ext cx="240028" cy="232696"/>
            </a:xfrm>
            <a:custGeom>
              <a:avLst/>
              <a:gdLst/>
              <a:ahLst/>
              <a:cxnLst/>
              <a:rect l="l" t="t" r="r" b="b"/>
              <a:pathLst>
                <a:path w="5572" h="6760" extrusionOk="0">
                  <a:moveTo>
                    <a:pt x="2786" y="0"/>
                  </a:moveTo>
                  <a:cubicBezTo>
                    <a:pt x="1254" y="0"/>
                    <a:pt x="0" y="1518"/>
                    <a:pt x="0" y="3380"/>
                  </a:cubicBezTo>
                  <a:cubicBezTo>
                    <a:pt x="0" y="5241"/>
                    <a:pt x="1254" y="6759"/>
                    <a:pt x="2786" y="6759"/>
                  </a:cubicBezTo>
                  <a:cubicBezTo>
                    <a:pt x="4330" y="6759"/>
                    <a:pt x="5571" y="5241"/>
                    <a:pt x="5571" y="3380"/>
                  </a:cubicBezTo>
                  <a:cubicBezTo>
                    <a:pt x="5571" y="1518"/>
                    <a:pt x="4330" y="0"/>
                    <a:pt x="2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 rot="-3193153">
              <a:off x="410379" y="99240"/>
              <a:ext cx="115740" cy="60522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32"/>
          <p:cNvGrpSpPr/>
          <p:nvPr/>
        </p:nvGrpSpPr>
        <p:grpSpPr>
          <a:xfrm>
            <a:off x="213319" y="4330887"/>
            <a:ext cx="570860" cy="573847"/>
            <a:chOff x="213319" y="82874"/>
            <a:chExt cx="570860" cy="573847"/>
          </a:xfrm>
        </p:grpSpPr>
        <p:sp>
          <p:nvSpPr>
            <p:cNvPr id="1006" name="Google Shape;1006;p32"/>
            <p:cNvSpPr/>
            <p:nvPr/>
          </p:nvSpPr>
          <p:spPr>
            <a:xfrm>
              <a:off x="544151" y="82874"/>
              <a:ext cx="240028" cy="232696"/>
            </a:xfrm>
            <a:custGeom>
              <a:avLst/>
              <a:gdLst/>
              <a:ahLst/>
              <a:cxnLst/>
              <a:rect l="l" t="t" r="r" b="b"/>
              <a:pathLst>
                <a:path w="5572" h="6760" extrusionOk="0">
                  <a:moveTo>
                    <a:pt x="2786" y="0"/>
                  </a:moveTo>
                  <a:cubicBezTo>
                    <a:pt x="1254" y="0"/>
                    <a:pt x="0" y="1518"/>
                    <a:pt x="0" y="3380"/>
                  </a:cubicBezTo>
                  <a:cubicBezTo>
                    <a:pt x="0" y="5241"/>
                    <a:pt x="1254" y="6759"/>
                    <a:pt x="2786" y="6759"/>
                  </a:cubicBezTo>
                  <a:cubicBezTo>
                    <a:pt x="4330" y="6759"/>
                    <a:pt x="5571" y="5241"/>
                    <a:pt x="5571" y="3380"/>
                  </a:cubicBezTo>
                  <a:cubicBezTo>
                    <a:pt x="5571" y="1518"/>
                    <a:pt x="4330" y="0"/>
                    <a:pt x="2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 rot="-8100000">
              <a:off x="410407" y="99009"/>
              <a:ext cx="115824" cy="60542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3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41" name="Google Shape;41;p3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4" name="Google Shape;44;p3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45" name="Google Shape;45;p3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3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3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3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3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3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3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3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3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3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3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3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" name="Google Shape;64;p3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872400" y="2585712"/>
            <a:ext cx="3957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subTitle" idx="1"/>
          </p:nvPr>
        </p:nvSpPr>
        <p:spPr>
          <a:xfrm>
            <a:off x="872400" y="3379181"/>
            <a:ext cx="3957600" cy="40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title" idx="2" hasCustomPrompt="1"/>
          </p:nvPr>
        </p:nvSpPr>
        <p:spPr>
          <a:xfrm>
            <a:off x="872400" y="1473913"/>
            <a:ext cx="11505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3"/>
          <p:cNvSpPr txBox="1"/>
          <p:nvPr/>
        </p:nvSpPr>
        <p:spPr>
          <a:xfrm>
            <a:off x="6102588" y="4412825"/>
            <a:ext cx="23214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u="sng">
                <a:solidFill>
                  <a:schemeClr val="hlink"/>
                </a:solidFill>
                <a:hlinkClick r:id="rId2"/>
              </a:rPr>
              <a:t>Illustration by Smart-Servier Medical Art</a:t>
            </a:r>
            <a:endParaRPr sz="900" i="1"/>
          </a:p>
        </p:txBody>
      </p:sp>
      <p:sp>
        <p:nvSpPr>
          <p:cNvPr id="71" name="Google Shape;71;p3"/>
          <p:cNvSpPr/>
          <p:nvPr/>
        </p:nvSpPr>
        <p:spPr>
          <a:xfrm>
            <a:off x="7936150" y="540000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4491000" y="4559775"/>
            <a:ext cx="162000" cy="16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5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108" name="Google Shape;108;p5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" name="Google Shape;111;p5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112" name="Google Shape;112;p5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5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5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" name="Google Shape;131;p5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132" name="Google Shape;132;p5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4" name="Google Shape;134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"/>
          <p:cNvSpPr txBox="1">
            <a:spLocks noGrp="1"/>
          </p:cNvSpPr>
          <p:nvPr>
            <p:ph type="subTitle" idx="1"/>
          </p:nvPr>
        </p:nvSpPr>
        <p:spPr>
          <a:xfrm>
            <a:off x="982525" y="1758875"/>
            <a:ext cx="34032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2"/>
          </p:nvPr>
        </p:nvSpPr>
        <p:spPr>
          <a:xfrm>
            <a:off x="4758275" y="1758875"/>
            <a:ext cx="34032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/>
          <p:nvPr/>
        </p:nvSpPr>
        <p:spPr>
          <a:xfrm>
            <a:off x="426000" y="3959925"/>
            <a:ext cx="294000" cy="2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>
            <a:off x="4479150" y="237700"/>
            <a:ext cx="185700" cy="18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>
            <a:off x="8343000" y="4522500"/>
            <a:ext cx="162000" cy="16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7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171" name="Google Shape;171;p7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172" name="Google Shape;172;p7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4" name="Google Shape;174;p7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175" name="Google Shape;175;p7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7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7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7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7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7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7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7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7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7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7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7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7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7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7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7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7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7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7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94" name="Google Shape;194;p7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195" name="Google Shape;195;p7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7" name="Google Shape;197;p7"/>
          <p:cNvSpPr txBox="1">
            <a:spLocks noGrp="1"/>
          </p:cNvSpPr>
          <p:nvPr>
            <p:ph type="body" idx="1"/>
          </p:nvPr>
        </p:nvSpPr>
        <p:spPr>
          <a:xfrm>
            <a:off x="2280300" y="1519025"/>
            <a:ext cx="4583400" cy="25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8" name="Google Shape;198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639000" y="1603450"/>
            <a:ext cx="162000" cy="16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8264600" y="1841850"/>
            <a:ext cx="294000" cy="29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8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203" name="Google Shape;203;p8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" name="Google Shape;206;p8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207" name="Google Shape;207;p8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8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8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8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8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8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8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8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8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8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8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8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8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8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8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8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8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8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8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6" name="Google Shape;226;p8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227" name="Google Shape;227;p8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9" name="Google Shape;229;p8"/>
          <p:cNvSpPr txBox="1">
            <a:spLocks noGrp="1"/>
          </p:cNvSpPr>
          <p:nvPr>
            <p:ph type="title"/>
          </p:nvPr>
        </p:nvSpPr>
        <p:spPr>
          <a:xfrm>
            <a:off x="2479000" y="1534200"/>
            <a:ext cx="4122600" cy="20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30" name="Google Shape;230;p8"/>
          <p:cNvSpPr/>
          <p:nvPr/>
        </p:nvSpPr>
        <p:spPr>
          <a:xfrm>
            <a:off x="573000" y="1388150"/>
            <a:ext cx="294000" cy="2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8"/>
          <p:cNvSpPr/>
          <p:nvPr/>
        </p:nvSpPr>
        <p:spPr>
          <a:xfrm>
            <a:off x="6938925" y="786525"/>
            <a:ext cx="185700" cy="18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8"/>
          <p:cNvSpPr/>
          <p:nvPr/>
        </p:nvSpPr>
        <p:spPr>
          <a:xfrm>
            <a:off x="7228850" y="4309500"/>
            <a:ext cx="294000" cy="29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2043725" y="4309500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p9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236" name="Google Shape;236;p9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237" name="Google Shape;237;p9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9" name="Google Shape;239;p9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240" name="Google Shape;240;p9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9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9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9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9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9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9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9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9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9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9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9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9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9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9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9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9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9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9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59" name="Google Shape;259;p9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260" name="Google Shape;260;p9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9"/>
          <p:cNvSpPr txBox="1">
            <a:spLocks noGrp="1"/>
          </p:cNvSpPr>
          <p:nvPr>
            <p:ph type="title"/>
          </p:nvPr>
        </p:nvSpPr>
        <p:spPr>
          <a:xfrm>
            <a:off x="3971100" y="1770150"/>
            <a:ext cx="44529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3" name="Google Shape;263;p9"/>
          <p:cNvSpPr txBox="1">
            <a:spLocks noGrp="1"/>
          </p:cNvSpPr>
          <p:nvPr>
            <p:ph type="subTitle" idx="1"/>
          </p:nvPr>
        </p:nvSpPr>
        <p:spPr>
          <a:xfrm>
            <a:off x="3971025" y="2785049"/>
            <a:ext cx="4452900" cy="741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8277000" y="346300"/>
            <a:ext cx="294000" cy="29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539675" y="1379525"/>
            <a:ext cx="162000" cy="162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9"/>
          <p:cNvSpPr txBox="1"/>
          <p:nvPr/>
        </p:nvSpPr>
        <p:spPr>
          <a:xfrm>
            <a:off x="719988" y="4412825"/>
            <a:ext cx="23214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u="sng">
                <a:solidFill>
                  <a:schemeClr val="hlink"/>
                </a:solidFill>
                <a:hlinkClick r:id="rId2"/>
              </a:rPr>
              <a:t>Illustration by Smart-Servier Medical Art</a:t>
            </a:r>
            <a:endParaRPr sz="900" i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3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307" name="Google Shape;307;p13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308" name="Google Shape;308;p13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0" name="Google Shape;310;p13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311" name="Google Shape;311;p13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12;p13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13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3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15;p13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16;p13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3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18;p13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19;p13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20;p13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21;p13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22;p13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23;p13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13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13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13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13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13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13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0" name="Google Shape;330;p13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331" name="Google Shape;331;p13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3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3" name="Google Shape;333;p13"/>
          <p:cNvSpPr txBox="1">
            <a:spLocks noGrp="1"/>
          </p:cNvSpPr>
          <p:nvPr>
            <p:ph type="title" hasCustomPrompt="1"/>
          </p:nvPr>
        </p:nvSpPr>
        <p:spPr>
          <a:xfrm>
            <a:off x="1394850" y="1373400"/>
            <a:ext cx="1020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4" name="Google Shape;334;p13"/>
          <p:cNvSpPr txBox="1">
            <a:spLocks noGrp="1"/>
          </p:cNvSpPr>
          <p:nvPr>
            <p:ph type="subTitle" idx="1"/>
          </p:nvPr>
        </p:nvSpPr>
        <p:spPr>
          <a:xfrm>
            <a:off x="720000" y="2284698"/>
            <a:ext cx="2370600" cy="56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title" idx="2" hasCustomPrompt="1"/>
          </p:nvPr>
        </p:nvSpPr>
        <p:spPr>
          <a:xfrm>
            <a:off x="2437550" y="3073238"/>
            <a:ext cx="1020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6" name="Google Shape;336;p13"/>
          <p:cNvSpPr txBox="1">
            <a:spLocks noGrp="1"/>
          </p:cNvSpPr>
          <p:nvPr>
            <p:ph type="subTitle" idx="3"/>
          </p:nvPr>
        </p:nvSpPr>
        <p:spPr>
          <a:xfrm>
            <a:off x="3386703" y="2293666"/>
            <a:ext cx="237060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13"/>
          <p:cNvSpPr txBox="1">
            <a:spLocks noGrp="1"/>
          </p:cNvSpPr>
          <p:nvPr>
            <p:ph type="title" idx="4" hasCustomPrompt="1"/>
          </p:nvPr>
        </p:nvSpPr>
        <p:spPr>
          <a:xfrm>
            <a:off x="5685550" y="3072625"/>
            <a:ext cx="1020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5"/>
          </p:nvPr>
        </p:nvSpPr>
        <p:spPr>
          <a:xfrm>
            <a:off x="6053391" y="2292421"/>
            <a:ext cx="237060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/>
          <p:cNvSpPr txBox="1">
            <a:spLocks noGrp="1"/>
          </p:cNvSpPr>
          <p:nvPr>
            <p:ph type="title" idx="6" hasCustomPrompt="1"/>
          </p:nvPr>
        </p:nvSpPr>
        <p:spPr>
          <a:xfrm>
            <a:off x="4061550" y="1373400"/>
            <a:ext cx="1020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0" name="Google Shape;340;p13"/>
          <p:cNvSpPr txBox="1">
            <a:spLocks noGrp="1"/>
          </p:cNvSpPr>
          <p:nvPr>
            <p:ph type="subTitle" idx="7"/>
          </p:nvPr>
        </p:nvSpPr>
        <p:spPr>
          <a:xfrm>
            <a:off x="1762701" y="3989460"/>
            <a:ext cx="2370600" cy="56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title" idx="8" hasCustomPrompt="1"/>
          </p:nvPr>
        </p:nvSpPr>
        <p:spPr>
          <a:xfrm>
            <a:off x="6728250" y="1373400"/>
            <a:ext cx="1020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13"/>
          <p:cNvSpPr txBox="1">
            <a:spLocks noGrp="1"/>
          </p:cNvSpPr>
          <p:nvPr>
            <p:ph type="subTitle" idx="9"/>
          </p:nvPr>
        </p:nvSpPr>
        <p:spPr>
          <a:xfrm>
            <a:off x="5010703" y="3997192"/>
            <a:ext cx="2370600" cy="5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13"/>
          <p:cNvSpPr txBox="1">
            <a:spLocks noGrp="1"/>
          </p:cNvSpPr>
          <p:nvPr>
            <p:ph type="subTitle" idx="13"/>
          </p:nvPr>
        </p:nvSpPr>
        <p:spPr>
          <a:xfrm>
            <a:off x="720000" y="2007297"/>
            <a:ext cx="23706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344" name="Google Shape;344;p13"/>
          <p:cNvSpPr txBox="1">
            <a:spLocks noGrp="1"/>
          </p:cNvSpPr>
          <p:nvPr>
            <p:ph type="subTitle" idx="14"/>
          </p:nvPr>
        </p:nvSpPr>
        <p:spPr>
          <a:xfrm>
            <a:off x="3386708" y="2008543"/>
            <a:ext cx="23706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345" name="Google Shape;345;p13"/>
          <p:cNvSpPr txBox="1">
            <a:spLocks noGrp="1"/>
          </p:cNvSpPr>
          <p:nvPr>
            <p:ph type="subTitle" idx="15"/>
          </p:nvPr>
        </p:nvSpPr>
        <p:spPr>
          <a:xfrm>
            <a:off x="6053391" y="2009775"/>
            <a:ext cx="23706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subTitle" idx="16"/>
          </p:nvPr>
        </p:nvSpPr>
        <p:spPr>
          <a:xfrm>
            <a:off x="1762701" y="3712075"/>
            <a:ext cx="23706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347" name="Google Shape;347;p13"/>
          <p:cNvSpPr txBox="1">
            <a:spLocks noGrp="1"/>
          </p:cNvSpPr>
          <p:nvPr>
            <p:ph type="subTitle" idx="17"/>
          </p:nvPr>
        </p:nvSpPr>
        <p:spPr>
          <a:xfrm>
            <a:off x="5010698" y="3712075"/>
            <a:ext cx="23706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title" idx="1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3"/>
          <p:cNvSpPr/>
          <p:nvPr/>
        </p:nvSpPr>
        <p:spPr>
          <a:xfrm>
            <a:off x="8240400" y="313225"/>
            <a:ext cx="294000" cy="29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>
            <a:off x="453950" y="3335481"/>
            <a:ext cx="185700" cy="18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7749150" y="4726250"/>
            <a:ext cx="162000" cy="16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oogle Shape;608;p22"/>
          <p:cNvGrpSpPr/>
          <p:nvPr/>
        </p:nvGrpSpPr>
        <p:grpSpPr>
          <a:xfrm>
            <a:off x="191349" y="174150"/>
            <a:ext cx="8662051" cy="4829100"/>
            <a:chOff x="191349" y="174150"/>
            <a:chExt cx="8662051" cy="4829100"/>
          </a:xfrm>
        </p:grpSpPr>
        <p:grpSp>
          <p:nvGrpSpPr>
            <p:cNvPr id="609" name="Google Shape;609;p22"/>
            <p:cNvGrpSpPr/>
            <p:nvPr/>
          </p:nvGrpSpPr>
          <p:grpSpPr>
            <a:xfrm>
              <a:off x="294550" y="174150"/>
              <a:ext cx="8558850" cy="4829100"/>
              <a:chOff x="294550" y="174150"/>
              <a:chExt cx="8558850" cy="4829100"/>
            </a:xfrm>
          </p:grpSpPr>
          <p:sp>
            <p:nvSpPr>
              <p:cNvPr id="610" name="Google Shape;610;p22"/>
              <p:cNvSpPr/>
              <p:nvPr/>
            </p:nvSpPr>
            <p:spPr>
              <a:xfrm>
                <a:off x="352300" y="174150"/>
                <a:ext cx="8501100" cy="4829100"/>
              </a:xfrm>
              <a:prstGeom prst="roundRect">
                <a:avLst>
                  <a:gd name="adj" fmla="val 898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22"/>
              <p:cNvSpPr/>
              <p:nvPr/>
            </p:nvSpPr>
            <p:spPr>
              <a:xfrm>
                <a:off x="294550" y="174150"/>
                <a:ext cx="8501100" cy="4764300"/>
              </a:xfrm>
              <a:prstGeom prst="roundRect">
                <a:avLst>
                  <a:gd name="adj" fmla="val 898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12" name="Google Shape;612;p22"/>
              <p:cNvGrpSpPr/>
              <p:nvPr/>
            </p:nvGrpSpPr>
            <p:grpSpPr>
              <a:xfrm>
                <a:off x="462421" y="358418"/>
                <a:ext cx="8219157" cy="4426267"/>
                <a:chOff x="238125" y="887325"/>
                <a:chExt cx="7142125" cy="3347400"/>
              </a:xfrm>
            </p:grpSpPr>
            <p:sp>
              <p:nvSpPr>
                <p:cNvPr id="613" name="Google Shape;613;p22"/>
                <p:cNvSpPr/>
                <p:nvPr/>
              </p:nvSpPr>
              <p:spPr>
                <a:xfrm>
                  <a:off x="238125" y="887325"/>
                  <a:ext cx="71421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1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22"/>
                <p:cNvSpPr/>
                <p:nvPr/>
              </p:nvSpPr>
              <p:spPr>
                <a:xfrm>
                  <a:off x="238125" y="10730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22"/>
                <p:cNvSpPr/>
                <p:nvPr/>
              </p:nvSpPr>
              <p:spPr>
                <a:xfrm>
                  <a:off x="238125" y="1258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22"/>
                <p:cNvSpPr/>
                <p:nvPr/>
              </p:nvSpPr>
              <p:spPr>
                <a:xfrm>
                  <a:off x="238125" y="144415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22"/>
                <p:cNvSpPr/>
                <p:nvPr/>
              </p:nvSpPr>
              <p:spPr>
                <a:xfrm>
                  <a:off x="238125" y="1629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22"/>
                <p:cNvSpPr/>
                <p:nvPr/>
              </p:nvSpPr>
              <p:spPr>
                <a:xfrm>
                  <a:off x="238125" y="1815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22"/>
                <p:cNvSpPr/>
                <p:nvPr/>
              </p:nvSpPr>
              <p:spPr>
                <a:xfrm>
                  <a:off x="238125" y="2001000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22"/>
                <p:cNvSpPr/>
                <p:nvPr/>
              </p:nvSpPr>
              <p:spPr>
                <a:xfrm>
                  <a:off x="238125" y="21864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22"/>
                <p:cNvSpPr/>
                <p:nvPr/>
              </p:nvSpPr>
              <p:spPr>
                <a:xfrm>
                  <a:off x="238125" y="2372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22"/>
                <p:cNvSpPr/>
                <p:nvPr/>
              </p:nvSpPr>
              <p:spPr>
                <a:xfrm>
                  <a:off x="238125" y="255785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22"/>
                <p:cNvSpPr/>
                <p:nvPr/>
              </p:nvSpPr>
              <p:spPr>
                <a:xfrm>
                  <a:off x="238125" y="2743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22"/>
                <p:cNvSpPr/>
                <p:nvPr/>
              </p:nvSpPr>
              <p:spPr>
                <a:xfrm>
                  <a:off x="238125" y="2929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22"/>
                <p:cNvSpPr/>
                <p:nvPr/>
              </p:nvSpPr>
              <p:spPr>
                <a:xfrm>
                  <a:off x="238125" y="3114700"/>
                  <a:ext cx="71421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3" extrusionOk="0">
                      <a:moveTo>
                        <a:pt x="0" y="1"/>
                      </a:moveTo>
                      <a:lnTo>
                        <a:pt x="0" y="253"/>
                      </a:lnTo>
                      <a:lnTo>
                        <a:pt x="285685" y="253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22"/>
                <p:cNvSpPr/>
                <p:nvPr/>
              </p:nvSpPr>
              <p:spPr>
                <a:xfrm>
                  <a:off x="238125" y="3300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22"/>
                <p:cNvSpPr/>
                <p:nvPr/>
              </p:nvSpPr>
              <p:spPr>
                <a:xfrm>
                  <a:off x="238125" y="34858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22"/>
                <p:cNvSpPr/>
                <p:nvPr/>
              </p:nvSpPr>
              <p:spPr>
                <a:xfrm>
                  <a:off x="238125" y="36713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2"/>
                      </a:lnTo>
                      <a:lnTo>
                        <a:pt x="285685" y="262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22"/>
                <p:cNvSpPr/>
                <p:nvPr/>
              </p:nvSpPr>
              <p:spPr>
                <a:xfrm>
                  <a:off x="238125" y="385702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22"/>
                <p:cNvSpPr/>
                <p:nvPr/>
              </p:nvSpPr>
              <p:spPr>
                <a:xfrm>
                  <a:off x="238125" y="4042725"/>
                  <a:ext cx="71421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52" extrusionOk="0">
                      <a:moveTo>
                        <a:pt x="0" y="0"/>
                      </a:moveTo>
                      <a:lnTo>
                        <a:pt x="0" y="252"/>
                      </a:lnTo>
                      <a:lnTo>
                        <a:pt x="285685" y="252"/>
                      </a:lnTo>
                      <a:lnTo>
                        <a:pt x="28568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22"/>
                <p:cNvSpPr/>
                <p:nvPr/>
              </p:nvSpPr>
              <p:spPr>
                <a:xfrm>
                  <a:off x="238125" y="4228175"/>
                  <a:ext cx="714212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685" h="262" extrusionOk="0">
                      <a:moveTo>
                        <a:pt x="0" y="1"/>
                      </a:moveTo>
                      <a:lnTo>
                        <a:pt x="0" y="261"/>
                      </a:lnTo>
                      <a:lnTo>
                        <a:pt x="285685" y="261"/>
                      </a:lnTo>
                      <a:lnTo>
                        <a:pt x="28568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2" name="Google Shape;632;p22"/>
            <p:cNvGrpSpPr/>
            <p:nvPr/>
          </p:nvGrpSpPr>
          <p:grpSpPr>
            <a:xfrm>
              <a:off x="191349" y="174151"/>
              <a:ext cx="592830" cy="491895"/>
              <a:chOff x="191349" y="174151"/>
              <a:chExt cx="592830" cy="491895"/>
            </a:xfrm>
          </p:grpSpPr>
          <p:sp>
            <p:nvSpPr>
              <p:cNvPr id="633" name="Google Shape;633;p22"/>
              <p:cNvSpPr/>
              <p:nvPr/>
            </p:nvSpPr>
            <p:spPr>
              <a:xfrm>
                <a:off x="544151" y="433349"/>
                <a:ext cx="240028" cy="232696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6760" extrusionOk="0">
                    <a:moveTo>
                      <a:pt x="2786" y="0"/>
                    </a:moveTo>
                    <a:cubicBezTo>
                      <a:pt x="1254" y="0"/>
                      <a:pt x="0" y="1518"/>
                      <a:pt x="0" y="3380"/>
                    </a:cubicBezTo>
                    <a:cubicBezTo>
                      <a:pt x="0" y="5241"/>
                      <a:pt x="1254" y="6759"/>
                      <a:pt x="2786" y="6759"/>
                    </a:cubicBezTo>
                    <a:cubicBezTo>
                      <a:pt x="4330" y="6759"/>
                      <a:pt x="5571" y="5241"/>
                      <a:pt x="5571" y="3380"/>
                    </a:cubicBezTo>
                    <a:cubicBezTo>
                      <a:pt x="5571" y="1518"/>
                      <a:pt x="4330" y="0"/>
                      <a:pt x="27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2"/>
              <p:cNvSpPr/>
              <p:nvPr/>
            </p:nvSpPr>
            <p:spPr>
              <a:xfrm rot="-3193153">
                <a:off x="410379" y="99240"/>
                <a:ext cx="115740" cy="60522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5" name="Google Shape;635;p22"/>
          <p:cNvSpPr txBox="1">
            <a:spLocks noGrp="1"/>
          </p:cNvSpPr>
          <p:nvPr>
            <p:ph type="subTitle" idx="1"/>
          </p:nvPr>
        </p:nvSpPr>
        <p:spPr>
          <a:xfrm>
            <a:off x="1450838" y="2594975"/>
            <a:ext cx="27657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636" name="Google Shape;636;p22"/>
          <p:cNvSpPr txBox="1">
            <a:spLocks noGrp="1"/>
          </p:cNvSpPr>
          <p:nvPr>
            <p:ph type="subTitle" idx="2"/>
          </p:nvPr>
        </p:nvSpPr>
        <p:spPr>
          <a:xfrm>
            <a:off x="4927467" y="2594975"/>
            <a:ext cx="27657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637" name="Google Shape;637;p22"/>
          <p:cNvSpPr txBox="1">
            <a:spLocks noGrp="1"/>
          </p:cNvSpPr>
          <p:nvPr>
            <p:ph type="subTitle" idx="3"/>
          </p:nvPr>
        </p:nvSpPr>
        <p:spPr>
          <a:xfrm>
            <a:off x="1450838" y="2897975"/>
            <a:ext cx="27657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8" name="Google Shape;638;p22"/>
          <p:cNvSpPr txBox="1">
            <a:spLocks noGrp="1"/>
          </p:cNvSpPr>
          <p:nvPr>
            <p:ph type="subTitle" idx="4"/>
          </p:nvPr>
        </p:nvSpPr>
        <p:spPr>
          <a:xfrm>
            <a:off x="4927464" y="2864375"/>
            <a:ext cx="2765700" cy="10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2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22"/>
          <p:cNvSpPr/>
          <p:nvPr/>
        </p:nvSpPr>
        <p:spPr>
          <a:xfrm>
            <a:off x="426000" y="1516925"/>
            <a:ext cx="294000" cy="2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2"/>
          <p:cNvSpPr/>
          <p:nvPr/>
        </p:nvSpPr>
        <p:spPr>
          <a:xfrm>
            <a:off x="4479150" y="4480000"/>
            <a:ext cx="185700" cy="18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2"/>
          <p:cNvSpPr/>
          <p:nvPr/>
        </p:nvSpPr>
        <p:spPr>
          <a:xfrm>
            <a:off x="8238300" y="2256875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samiq Sans"/>
              <a:buNone/>
              <a:defRPr sz="28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samiq Sans"/>
              <a:buNone/>
              <a:defRPr sz="28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samiq Sans"/>
              <a:buNone/>
              <a:defRPr sz="28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samiq Sans"/>
              <a:buNone/>
              <a:defRPr sz="28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samiq Sans"/>
              <a:buNone/>
              <a:defRPr sz="28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samiq Sans"/>
              <a:buNone/>
              <a:defRPr sz="28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samiq Sans"/>
              <a:buNone/>
              <a:defRPr sz="28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samiq Sans"/>
              <a:buNone/>
              <a:defRPr sz="28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samiq Sans"/>
              <a:buNone/>
              <a:defRPr sz="2800" b="1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●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○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Char char="■"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8" r:id="rId9"/>
    <p:sldLayoutId id="2147483670" r:id="rId10"/>
    <p:sldLayoutId id="2147483672" r:id="rId11"/>
    <p:sldLayoutId id="2147483677" r:id="rId12"/>
    <p:sldLayoutId id="214748367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36"/>
          <p:cNvSpPr txBox="1">
            <a:spLocks noGrp="1"/>
          </p:cNvSpPr>
          <p:nvPr>
            <p:ph type="ctrTitle"/>
          </p:nvPr>
        </p:nvSpPr>
        <p:spPr>
          <a:xfrm>
            <a:off x="650090" y="1339139"/>
            <a:ext cx="5119157" cy="7777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dk1"/>
                </a:solidFill>
              </a:rPr>
              <a:t>EEG Processing</a:t>
            </a:r>
          </a:p>
        </p:txBody>
      </p:sp>
      <p:sp>
        <p:nvSpPr>
          <p:cNvPr id="1019" name="Google Shape;1019;p36"/>
          <p:cNvSpPr txBox="1">
            <a:spLocks noGrp="1"/>
          </p:cNvSpPr>
          <p:nvPr>
            <p:ph type="subTitle" idx="1"/>
          </p:nvPr>
        </p:nvSpPr>
        <p:spPr>
          <a:xfrm>
            <a:off x="848680" y="2148239"/>
            <a:ext cx="5431042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</a:rPr>
              <a:t>An Entry to the World of Brain Waves</a:t>
            </a:r>
            <a:endParaRPr sz="1800" b="1" dirty="0"/>
          </a:p>
        </p:txBody>
      </p:sp>
      <p:pic>
        <p:nvPicPr>
          <p:cNvPr id="1020" name="Google Shape;10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247" y="471822"/>
            <a:ext cx="2023704" cy="1832206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36"/>
          <p:cNvSpPr/>
          <p:nvPr/>
        </p:nvSpPr>
        <p:spPr>
          <a:xfrm>
            <a:off x="7973613" y="535171"/>
            <a:ext cx="294000" cy="29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6"/>
          <p:cNvSpPr/>
          <p:nvPr/>
        </p:nvSpPr>
        <p:spPr>
          <a:xfrm>
            <a:off x="650090" y="2235140"/>
            <a:ext cx="267722" cy="26772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23;p36">
            <a:extLst>
              <a:ext uri="{FF2B5EF4-FFF2-40B4-BE49-F238E27FC236}">
                <a16:creationId xmlns:a16="http://schemas.microsoft.com/office/drawing/2014/main" id="{76999F97-306F-9D83-0F5E-1530492AF024}"/>
              </a:ext>
            </a:extLst>
          </p:cNvPr>
          <p:cNvSpPr/>
          <p:nvPr/>
        </p:nvSpPr>
        <p:spPr>
          <a:xfrm>
            <a:off x="1182044" y="3020934"/>
            <a:ext cx="122024" cy="1365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19;p36">
            <a:extLst>
              <a:ext uri="{FF2B5EF4-FFF2-40B4-BE49-F238E27FC236}">
                <a16:creationId xmlns:a16="http://schemas.microsoft.com/office/drawing/2014/main" id="{C888E903-2FDF-2E26-EE39-7729CE68163D}"/>
              </a:ext>
            </a:extLst>
          </p:cNvPr>
          <p:cNvSpPr txBox="1">
            <a:spLocks/>
          </p:cNvSpPr>
          <p:nvPr/>
        </p:nvSpPr>
        <p:spPr>
          <a:xfrm>
            <a:off x="1304068" y="2905388"/>
            <a:ext cx="38112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en" dirty="0"/>
              <a:t>Intoduction to EEG</a:t>
            </a:r>
            <a:endParaRPr lang="en-US" dirty="0"/>
          </a:p>
        </p:txBody>
      </p:sp>
      <p:sp>
        <p:nvSpPr>
          <p:cNvPr id="11" name="Google Shape;1023;p36">
            <a:extLst>
              <a:ext uri="{FF2B5EF4-FFF2-40B4-BE49-F238E27FC236}">
                <a16:creationId xmlns:a16="http://schemas.microsoft.com/office/drawing/2014/main" id="{C37DB5B5-275B-94FF-0040-FB3B2AED9D6D}"/>
              </a:ext>
            </a:extLst>
          </p:cNvPr>
          <p:cNvSpPr/>
          <p:nvPr/>
        </p:nvSpPr>
        <p:spPr>
          <a:xfrm>
            <a:off x="1182044" y="3413209"/>
            <a:ext cx="122024" cy="1365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019;p36">
            <a:extLst>
              <a:ext uri="{FF2B5EF4-FFF2-40B4-BE49-F238E27FC236}">
                <a16:creationId xmlns:a16="http://schemas.microsoft.com/office/drawing/2014/main" id="{1D99A430-A43D-21D9-4E1F-E12D6AD20F01}"/>
              </a:ext>
            </a:extLst>
          </p:cNvPr>
          <p:cNvSpPr txBox="1">
            <a:spLocks/>
          </p:cNvSpPr>
          <p:nvPr/>
        </p:nvSpPr>
        <p:spPr>
          <a:xfrm>
            <a:off x="1304068" y="3294738"/>
            <a:ext cx="38112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 Medium"/>
              <a:buNone/>
              <a:defRPr sz="28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lvl="0" indent="0"/>
            <a:r>
              <a:rPr lang="en-US" dirty="0"/>
              <a:t>EEG  Characteristics and Applications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98A95D-B236-0E3C-C671-D4320B2E0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183" y="1896115"/>
            <a:ext cx="3682093" cy="2902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8" grpId="0"/>
      <p:bldP spid="1019" grpId="0" build="p"/>
      <p:bldP spid="1022" grpId="0" animBg="1"/>
      <p:bldP spid="9" grpId="0" animBg="1"/>
      <p:bldP spid="10" grpId="0"/>
      <p:bldP spid="11" grpId="0" animBg="1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Recording and Electrode Placement</a:t>
            </a:r>
            <a:endParaRPr dirty="0"/>
          </a:p>
        </p:txBody>
      </p:sp>
      <p:sp>
        <p:nvSpPr>
          <p:cNvPr id="1094" name="Google Shape;1094;p43"/>
          <p:cNvSpPr/>
          <p:nvPr/>
        </p:nvSpPr>
        <p:spPr>
          <a:xfrm>
            <a:off x="4479150" y="4510650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865C7-3681-50D4-9363-1419922E0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881" y="1434192"/>
            <a:ext cx="5304238" cy="30764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63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Recording</a:t>
            </a:r>
            <a:endParaRPr dirty="0"/>
          </a:p>
        </p:txBody>
      </p:sp>
      <p:sp>
        <p:nvSpPr>
          <p:cNvPr id="1094" name="Google Shape;1094;p43"/>
          <p:cNvSpPr/>
          <p:nvPr/>
        </p:nvSpPr>
        <p:spPr>
          <a:xfrm>
            <a:off x="4479150" y="4510650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D2BB41-09A8-250D-C194-7C1DE34136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0" t="22254" r="13343" b="10855"/>
          <a:stretch/>
        </p:blipFill>
        <p:spPr bwMode="auto">
          <a:xfrm>
            <a:off x="1003437" y="1426981"/>
            <a:ext cx="2001022" cy="14531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9EF021-B72D-7538-10AF-5C72ED432C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9"/>
          <a:stretch>
            <a:fillRect/>
          </a:stretch>
        </p:blipFill>
        <p:spPr bwMode="auto">
          <a:xfrm>
            <a:off x="1003437" y="3019795"/>
            <a:ext cx="2001022" cy="1130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8DC93-157B-6092-7460-6D05BBD7A2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77" t="11775" r="7788"/>
          <a:stretch>
            <a:fillRect/>
          </a:stretch>
        </p:blipFill>
        <p:spPr bwMode="auto">
          <a:xfrm>
            <a:off x="3478638" y="2039608"/>
            <a:ext cx="2001023" cy="1680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AD7819-2AFF-7E89-DBD9-64137B9A361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6" b="16566"/>
          <a:stretch>
            <a:fillRect/>
          </a:stretch>
        </p:blipFill>
        <p:spPr bwMode="auto">
          <a:xfrm rot="16200000">
            <a:off x="5144001" y="2146785"/>
            <a:ext cx="3557316" cy="1746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064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Recording</a:t>
            </a:r>
            <a:endParaRPr dirty="0"/>
          </a:p>
        </p:txBody>
      </p:sp>
      <p:sp>
        <p:nvSpPr>
          <p:cNvPr id="1094" name="Google Shape;1094;p43"/>
          <p:cNvSpPr/>
          <p:nvPr/>
        </p:nvSpPr>
        <p:spPr>
          <a:xfrm>
            <a:off x="4479150" y="4510650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18A93-20DF-8AE3-D937-A98A2919A3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 r="6015"/>
          <a:stretch/>
        </p:blipFill>
        <p:spPr bwMode="auto">
          <a:xfrm>
            <a:off x="1255486" y="1810928"/>
            <a:ext cx="2735943" cy="235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BE49AF-30B4-686F-0E34-1CA07E8A2A0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2" t="21042" r="3664" b="15010"/>
          <a:stretch/>
        </p:blipFill>
        <p:spPr bwMode="auto">
          <a:xfrm>
            <a:off x="4368800" y="1901606"/>
            <a:ext cx="3802743" cy="2172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95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Recording</a:t>
            </a:r>
            <a:endParaRPr dirty="0"/>
          </a:p>
        </p:txBody>
      </p:sp>
      <p:sp>
        <p:nvSpPr>
          <p:cNvPr id="1094" name="Google Shape;1094;p43"/>
          <p:cNvSpPr/>
          <p:nvPr/>
        </p:nvSpPr>
        <p:spPr>
          <a:xfrm>
            <a:off x="4479150" y="4510650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0721D0-0CC9-8D63-5BC5-76DDB5DD664C}"/>
              </a:ext>
            </a:extLst>
          </p:cNvPr>
          <p:cNvGrpSpPr/>
          <p:nvPr/>
        </p:nvGrpSpPr>
        <p:grpSpPr>
          <a:xfrm>
            <a:off x="1405589" y="1360345"/>
            <a:ext cx="6332821" cy="3254148"/>
            <a:chOff x="0" y="0"/>
            <a:chExt cx="5637964" cy="289723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DDC4AC-0E0D-D2E2-6836-629942906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1" t="10452" r="11919" b="1712"/>
            <a:stretch/>
          </p:blipFill>
          <p:spPr bwMode="auto">
            <a:xfrm>
              <a:off x="0" y="0"/>
              <a:ext cx="3070225" cy="28822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B4FDFC-6C81-043E-8F4F-5F181A5C62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363"/>
            <a:stretch/>
          </p:blipFill>
          <p:spPr bwMode="auto">
            <a:xfrm>
              <a:off x="3181149" y="4813"/>
              <a:ext cx="2456815" cy="28924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3507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Recording and Electrode Placement</a:t>
            </a:r>
            <a:endParaRPr dirty="0"/>
          </a:p>
        </p:txBody>
      </p:sp>
      <p:sp>
        <p:nvSpPr>
          <p:cNvPr id="1094" name="Google Shape;1094;p43"/>
          <p:cNvSpPr/>
          <p:nvPr/>
        </p:nvSpPr>
        <p:spPr>
          <a:xfrm>
            <a:off x="4479150" y="4510650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E5A15-2967-AA81-FF83-C68D8349B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01"/>
          <a:stretch/>
        </p:blipFill>
        <p:spPr bwMode="auto">
          <a:xfrm>
            <a:off x="1604962" y="1340730"/>
            <a:ext cx="5934075" cy="31699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5201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Electrode Placement</a:t>
            </a:r>
            <a:endParaRPr dirty="0"/>
          </a:p>
        </p:txBody>
      </p:sp>
      <p:sp>
        <p:nvSpPr>
          <p:cNvPr id="1094" name="Google Shape;1094;p43"/>
          <p:cNvSpPr/>
          <p:nvPr/>
        </p:nvSpPr>
        <p:spPr>
          <a:xfrm>
            <a:off x="4479150" y="4510650"/>
            <a:ext cx="185700" cy="18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DD4BD7-85CD-9215-DE3E-D2FEC873C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75492"/>
            <a:ext cx="5943600" cy="20535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689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0"/>
          <p:cNvSpPr/>
          <p:nvPr/>
        </p:nvSpPr>
        <p:spPr>
          <a:xfrm>
            <a:off x="872400" y="1359013"/>
            <a:ext cx="1150500" cy="115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 txBox="1">
            <a:spLocks noGrp="1"/>
          </p:cNvSpPr>
          <p:nvPr>
            <p:ph type="title"/>
          </p:nvPr>
        </p:nvSpPr>
        <p:spPr>
          <a:xfrm>
            <a:off x="612275" y="2624413"/>
            <a:ext cx="5041040" cy="1361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Characteristics</a:t>
            </a:r>
            <a:br>
              <a:rPr lang="en-US" dirty="0"/>
            </a:br>
            <a:r>
              <a:rPr lang="en-US" dirty="0"/>
              <a:t>of EEG Signals</a:t>
            </a:r>
          </a:p>
        </p:txBody>
      </p:sp>
      <p:sp>
        <p:nvSpPr>
          <p:cNvPr id="1073" name="Google Shape;1073;p40"/>
          <p:cNvSpPr txBox="1">
            <a:spLocks noGrp="1"/>
          </p:cNvSpPr>
          <p:nvPr>
            <p:ph type="title" idx="2"/>
          </p:nvPr>
        </p:nvSpPr>
        <p:spPr>
          <a:xfrm>
            <a:off x="872400" y="1473913"/>
            <a:ext cx="1150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A07C7-617C-E477-09FA-180DEF160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49" y="-140851"/>
            <a:ext cx="4836223" cy="483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03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Characteristics of EEG Signals</a:t>
            </a:r>
            <a:endParaRPr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2109149-4B1F-BDA4-2D48-8C4619EF9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224698"/>
              </p:ext>
            </p:extLst>
          </p:nvPr>
        </p:nvGraphicFramePr>
        <p:xfrm>
          <a:off x="957942" y="2272030"/>
          <a:ext cx="7228115" cy="1262380"/>
        </p:xfrm>
        <a:graphic>
          <a:graphicData uri="http://schemas.openxmlformats.org/drawingml/2006/table">
            <a:tbl>
              <a:tblPr firstRow="1" bandRow="1">
                <a:tableStyleId>{AAC4703A-F60B-4B02-B5A8-0717134CC346}</a:tableStyleId>
              </a:tblPr>
              <a:tblGrid>
                <a:gridCol w="1445623">
                  <a:extLst>
                    <a:ext uri="{9D8B030D-6E8A-4147-A177-3AD203B41FA5}">
                      <a16:colId xmlns:a16="http://schemas.microsoft.com/office/drawing/2014/main" val="2881445099"/>
                    </a:ext>
                  </a:extLst>
                </a:gridCol>
                <a:gridCol w="1445623">
                  <a:extLst>
                    <a:ext uri="{9D8B030D-6E8A-4147-A177-3AD203B41FA5}">
                      <a16:colId xmlns:a16="http://schemas.microsoft.com/office/drawing/2014/main" val="520203101"/>
                    </a:ext>
                  </a:extLst>
                </a:gridCol>
                <a:gridCol w="1445623">
                  <a:extLst>
                    <a:ext uri="{9D8B030D-6E8A-4147-A177-3AD203B41FA5}">
                      <a16:colId xmlns:a16="http://schemas.microsoft.com/office/drawing/2014/main" val="3593191533"/>
                    </a:ext>
                  </a:extLst>
                </a:gridCol>
                <a:gridCol w="1445623">
                  <a:extLst>
                    <a:ext uri="{9D8B030D-6E8A-4147-A177-3AD203B41FA5}">
                      <a16:colId xmlns:a16="http://schemas.microsoft.com/office/drawing/2014/main" val="240892622"/>
                    </a:ext>
                  </a:extLst>
                </a:gridCol>
                <a:gridCol w="1445623">
                  <a:extLst>
                    <a:ext uri="{9D8B030D-6E8A-4147-A177-3AD203B41FA5}">
                      <a16:colId xmlns:a16="http://schemas.microsoft.com/office/drawing/2014/main" val="1026433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Aspect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EEG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MEG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fMRI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PET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58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050" b="0" dirty="0"/>
                        <a:t>Detects electrical potentials.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050" b="0" dirty="0"/>
                        <a:t>Measures magnetic fields produced by neural activity.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b="0" dirty="0"/>
                        <a:t>Measures changes in blood oxygen levels (BOLD signals) correlating with neural activity.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b="0" dirty="0"/>
                        <a:t>Measures metabolic activity using gamma rays from radioactive tracers.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278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Characteristics of EEG Signals</a:t>
            </a:r>
            <a:endParaRPr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2109149-4B1F-BDA4-2D48-8C4619EF9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248664"/>
              </p:ext>
            </p:extLst>
          </p:nvPr>
        </p:nvGraphicFramePr>
        <p:xfrm>
          <a:off x="1045030" y="1321707"/>
          <a:ext cx="7053940" cy="2011680"/>
        </p:xfrm>
        <a:graphic>
          <a:graphicData uri="http://schemas.openxmlformats.org/drawingml/2006/table">
            <a:tbl>
              <a:tblPr firstRow="1" bandRow="1">
                <a:tableStyleId>{AAC4703A-F60B-4B02-B5A8-0717134CC346}</a:tableStyleId>
              </a:tblPr>
              <a:tblGrid>
                <a:gridCol w="1410788">
                  <a:extLst>
                    <a:ext uri="{9D8B030D-6E8A-4147-A177-3AD203B41FA5}">
                      <a16:colId xmlns:a16="http://schemas.microsoft.com/office/drawing/2014/main" val="2881445099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520203101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3593191533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240892622"/>
                    </a:ext>
                  </a:extLst>
                </a:gridCol>
                <a:gridCol w="1410788">
                  <a:extLst>
                    <a:ext uri="{9D8B030D-6E8A-4147-A177-3AD203B41FA5}">
                      <a16:colId xmlns:a16="http://schemas.microsoft.com/office/drawing/2014/main" val="1026433627"/>
                    </a:ext>
                  </a:extLst>
                </a:gridCol>
              </a:tblGrid>
              <a:tr h="28974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Aspect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EEG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MEG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fMRI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PET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58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Spatial 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Moderate; electrical signals are distorted by scalp and skull.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Better than EEG; magnetic fields are less distorted by scalp and skull, allowing more precise localization.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Superior; provides detailed images of brain structures.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Good; provides detailed images of brain metabolism and function, similar to fMRI.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557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dirty="0"/>
                        <a:t>Temporal Resolution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Excellent; captures brain activity on a millisecond timescale.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Excellent; captures brain activity on a millisecond timescale.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Poor; captures brain activity with a delay of a few seconds.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/>
                        <a:t>Poor; typically captures changes in brain activity over minutes.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323806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F94FB39-187F-9DD0-27B2-545C23236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449077"/>
              </p:ext>
            </p:extLst>
          </p:nvPr>
        </p:nvGraphicFramePr>
        <p:xfrm>
          <a:off x="1045028" y="3452312"/>
          <a:ext cx="7053942" cy="1337765"/>
        </p:xfrm>
        <a:graphic>
          <a:graphicData uri="http://schemas.openxmlformats.org/drawingml/2006/table">
            <a:tbl>
              <a:tblPr firstRow="1" bandRow="1">
                <a:tableStyleId>{AAC4703A-F60B-4B02-B5A8-0717134CC346}</a:tableStyleId>
              </a:tblPr>
              <a:tblGrid>
                <a:gridCol w="1269999">
                  <a:extLst>
                    <a:ext uri="{9D8B030D-6E8A-4147-A177-3AD203B41FA5}">
                      <a16:colId xmlns:a16="http://schemas.microsoft.com/office/drawing/2014/main" val="28814450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520203101"/>
                    </a:ext>
                  </a:extLst>
                </a:gridCol>
                <a:gridCol w="754742">
                  <a:extLst>
                    <a:ext uri="{9D8B030D-6E8A-4147-A177-3AD203B41FA5}">
                      <a16:colId xmlns:a16="http://schemas.microsoft.com/office/drawing/2014/main" val="3593191533"/>
                    </a:ext>
                  </a:extLst>
                </a:gridCol>
                <a:gridCol w="1582058">
                  <a:extLst>
                    <a:ext uri="{9D8B030D-6E8A-4147-A177-3AD203B41FA5}">
                      <a16:colId xmlns:a16="http://schemas.microsoft.com/office/drawing/2014/main" val="240892622"/>
                    </a:ext>
                  </a:extLst>
                </a:gridCol>
                <a:gridCol w="1357085">
                  <a:extLst>
                    <a:ext uri="{9D8B030D-6E8A-4147-A177-3AD203B41FA5}">
                      <a16:colId xmlns:a16="http://schemas.microsoft.com/office/drawing/2014/main" val="1026433627"/>
                    </a:ext>
                  </a:extLst>
                </a:gridCol>
                <a:gridCol w="1328058">
                  <a:extLst>
                    <a:ext uri="{9D8B030D-6E8A-4147-A177-3AD203B41FA5}">
                      <a16:colId xmlns:a16="http://schemas.microsoft.com/office/drawing/2014/main" val="2616977656"/>
                    </a:ext>
                  </a:extLst>
                </a:gridCol>
              </a:tblGrid>
              <a:tr h="286205">
                <a:tc gridSpan="6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Time to Process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58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900" b="1" dirty="0"/>
                    </a:p>
                    <a:p>
                      <a:r>
                        <a:rPr lang="en-US" sz="900" b="1" dirty="0"/>
                        <a:t>Visual Recognition</a:t>
                      </a:r>
                      <a:r>
                        <a:rPr lang="en-US" sz="900" dirty="0"/>
                        <a:t>: 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900" dirty="0"/>
                        <a:t>13 ms</a:t>
                      </a:r>
                      <a:endParaRPr lang="en-US" sz="9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b="1" dirty="0"/>
                    </a:p>
                    <a:p>
                      <a:r>
                        <a:rPr lang="en-US" sz="900" b="1" dirty="0"/>
                        <a:t>Hearing</a:t>
                      </a:r>
                      <a:r>
                        <a:rPr lang="en-US" sz="900" dirty="0"/>
                        <a:t>: 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900" dirty="0"/>
                        <a:t>20-50 ms</a:t>
                      </a:r>
                      <a:endParaRPr 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b="1" dirty="0"/>
                    </a:p>
                    <a:p>
                      <a:r>
                        <a:rPr lang="en-US" sz="900" b="1" dirty="0"/>
                        <a:t>Touch</a:t>
                      </a:r>
                      <a:r>
                        <a:rPr lang="en-US" sz="900" dirty="0"/>
                        <a:t>: 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900" dirty="0"/>
                        <a:t>10-20 ms</a:t>
                      </a:r>
                      <a:endParaRPr 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b="1" dirty="0"/>
                    </a:p>
                    <a:p>
                      <a:r>
                        <a:rPr lang="en-US" sz="900" b="1" dirty="0"/>
                        <a:t>Simple Motor Response</a:t>
                      </a:r>
                      <a:r>
                        <a:rPr lang="en-US" sz="900" dirty="0"/>
                        <a:t>:</a:t>
                      </a:r>
                    </a:p>
                    <a:p>
                      <a:r>
                        <a:rPr lang="en-US" sz="900" dirty="0"/>
                        <a:t> </a:t>
                      </a:r>
                    </a:p>
                    <a:p>
                      <a:r>
                        <a:rPr lang="en-US" sz="900" dirty="0"/>
                        <a:t>200-250 ms</a:t>
                      </a:r>
                      <a:endParaRPr 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b="1" dirty="0"/>
                    </a:p>
                    <a:p>
                      <a:r>
                        <a:rPr lang="en-US" sz="900" b="1" dirty="0"/>
                        <a:t>Complex Cognitive Tasks</a:t>
                      </a:r>
                      <a:r>
                        <a:rPr lang="en-US" sz="900" dirty="0"/>
                        <a:t>: 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900" dirty="0"/>
                        <a:t>Hundreds of milliseconds to several seconds</a:t>
                      </a:r>
                      <a:endParaRPr lang="en-US" sz="9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b="1" dirty="0"/>
                    </a:p>
                    <a:p>
                      <a:r>
                        <a:rPr lang="en-US" sz="900" b="1" dirty="0"/>
                        <a:t>Speech Processing</a:t>
                      </a:r>
                      <a:r>
                        <a:rPr lang="en-US" sz="900" dirty="0"/>
                        <a:t>:</a:t>
                      </a:r>
                    </a:p>
                    <a:p>
                      <a:endParaRPr lang="en-US" sz="900" dirty="0"/>
                    </a:p>
                    <a:p>
                      <a:r>
                        <a:rPr lang="en-US" sz="900" dirty="0"/>
                        <a:t>200-600 ms (understanding), 600-1,000 ms (speaking)</a:t>
                      </a:r>
                      <a:endParaRPr lang="en-US" sz="9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55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64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Characteristics of EEG Signals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04B6D-CEB3-F1FB-C329-2BF446AF4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682" y="1572895"/>
            <a:ext cx="3302635" cy="2607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898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9"/>
          <p:cNvSpPr txBox="1">
            <a:spLocks noGrp="1"/>
          </p:cNvSpPr>
          <p:nvPr>
            <p:ph type="subTitle" idx="1"/>
          </p:nvPr>
        </p:nvSpPr>
        <p:spPr>
          <a:xfrm>
            <a:off x="3971025" y="2785049"/>
            <a:ext cx="4452900" cy="437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EEG </a:t>
            </a:r>
            <a:r>
              <a:rPr lang="en-US" sz="1600" dirty="0"/>
              <a:t> Characteristics and Applications</a:t>
            </a:r>
            <a:endParaRPr sz="1600" dirty="0"/>
          </a:p>
        </p:txBody>
      </p:sp>
      <p:sp>
        <p:nvSpPr>
          <p:cNvPr id="1063" name="Google Shape;1063;p39"/>
          <p:cNvSpPr txBox="1">
            <a:spLocks noGrp="1"/>
          </p:cNvSpPr>
          <p:nvPr>
            <p:ph type="title"/>
          </p:nvPr>
        </p:nvSpPr>
        <p:spPr>
          <a:xfrm>
            <a:off x="3563258" y="554829"/>
            <a:ext cx="5094513" cy="20169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Session 1</a:t>
            </a:r>
            <a:br>
              <a:rPr lang="en" sz="4400" dirty="0"/>
            </a:br>
            <a:r>
              <a:rPr lang="en" sz="4400" dirty="0"/>
              <a:t>Intoduction to EEG</a:t>
            </a:r>
            <a:endParaRPr sz="4400" dirty="0"/>
          </a:p>
        </p:txBody>
      </p:sp>
      <p:pic>
        <p:nvPicPr>
          <p:cNvPr id="1064" name="Google Shape;106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1675" y="1348000"/>
            <a:ext cx="2758375" cy="24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39"/>
          <p:cNvSpPr/>
          <p:nvPr/>
        </p:nvSpPr>
        <p:spPr>
          <a:xfrm>
            <a:off x="3274350" y="3437625"/>
            <a:ext cx="185700" cy="18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build="p"/>
      <p:bldP spid="10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AB2EC-B627-D570-E737-57E38A5C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Resolution: fMRI vs. EEG</a:t>
            </a:r>
          </a:p>
        </p:txBody>
      </p:sp>
      <p:pic>
        <p:nvPicPr>
          <p:cNvPr id="2050" name="Picture 2" descr="What Is fMRI? Uses, How It Works, Duration, and What to Expect">
            <a:extLst>
              <a:ext uri="{FF2B5EF4-FFF2-40B4-BE49-F238E27FC236}">
                <a16:creationId xmlns:a16="http://schemas.microsoft.com/office/drawing/2014/main" id="{D8C5D9C5-02FC-DE8F-160B-ACCF2E5C9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18" y="2089052"/>
            <a:ext cx="3273578" cy="183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EG measures of brain activity and ...">
            <a:extLst>
              <a:ext uri="{FF2B5EF4-FFF2-40B4-BE49-F238E27FC236}">
                <a16:creationId xmlns:a16="http://schemas.microsoft.com/office/drawing/2014/main" id="{9F690F2E-817B-4B7D-FCA6-468ACA548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62" y="2207941"/>
            <a:ext cx="286702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AE922F-A37B-0D3C-C111-49FF1E1B7DB0}"/>
              </a:ext>
            </a:extLst>
          </p:cNvPr>
          <p:cNvSpPr/>
          <p:nvPr/>
        </p:nvSpPr>
        <p:spPr>
          <a:xfrm>
            <a:off x="1747024" y="4103649"/>
            <a:ext cx="93670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fMRI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0D6D44-FB42-6EC2-1A98-4194B6563F2C}"/>
              </a:ext>
            </a:extLst>
          </p:cNvPr>
          <p:cNvSpPr/>
          <p:nvPr/>
        </p:nvSpPr>
        <p:spPr>
          <a:xfrm>
            <a:off x="5991922" y="3951249"/>
            <a:ext cx="93670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</p:spTree>
    <p:extLst>
      <p:ext uri="{BB962C8B-B14F-4D97-AF65-F5344CB8AC3E}">
        <p14:creationId xmlns:p14="http://schemas.microsoft.com/office/powerpoint/2010/main" val="3099437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8AB2EC-B627-D570-E737-57E38A5C6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Resolution: fMRI vs. EEG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AE922F-A37B-0D3C-C111-49FF1E1B7DB0}"/>
              </a:ext>
            </a:extLst>
          </p:cNvPr>
          <p:cNvSpPr/>
          <p:nvPr/>
        </p:nvSpPr>
        <p:spPr>
          <a:xfrm>
            <a:off x="1747024" y="4103649"/>
            <a:ext cx="93670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fMRI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0D6D44-FB42-6EC2-1A98-4194B6563F2C}"/>
              </a:ext>
            </a:extLst>
          </p:cNvPr>
          <p:cNvSpPr/>
          <p:nvPr/>
        </p:nvSpPr>
        <p:spPr>
          <a:xfrm>
            <a:off x="5991922" y="3951249"/>
            <a:ext cx="936703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EEG</a:t>
            </a:r>
          </a:p>
        </p:txBody>
      </p:sp>
      <p:pic>
        <p:nvPicPr>
          <p:cNvPr id="7" name="Picture 6" descr="A screenshot of a brain scan&#10;&#10;AI-generated content may be incorrect.">
            <a:extLst>
              <a:ext uri="{FF2B5EF4-FFF2-40B4-BE49-F238E27FC236}">
                <a16:creationId xmlns:a16="http://schemas.microsoft.com/office/drawing/2014/main" id="{9978E6BA-96AA-1095-BF54-C960BEB563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2630" t="10133" r="-2"/>
          <a:stretch/>
        </p:blipFill>
        <p:spPr>
          <a:xfrm>
            <a:off x="1439896" y="1330712"/>
            <a:ext cx="1712183" cy="2681963"/>
          </a:xfrm>
          <a:prstGeom prst="rect">
            <a:avLst/>
          </a:prstGeom>
        </p:spPr>
      </p:pic>
      <p:pic>
        <p:nvPicPr>
          <p:cNvPr id="9" name="112Goalie_Spring2024 - After Interpolation">
            <a:hlinkClick r:id="" action="ppaction://media"/>
            <a:extLst>
              <a:ext uri="{FF2B5EF4-FFF2-40B4-BE49-F238E27FC236}">
                <a16:creationId xmlns:a16="http://schemas.microsoft.com/office/drawing/2014/main" id="{8D700F55-9764-1D3F-10AF-6D541893C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8208" y="1778283"/>
            <a:ext cx="4760798" cy="15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8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Characteristics of EEG Signals</a:t>
            </a:r>
            <a:endParaRPr dirty="0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2109149-4B1F-BDA4-2D48-8C4619EF9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822795"/>
              </p:ext>
            </p:extLst>
          </p:nvPr>
        </p:nvGraphicFramePr>
        <p:xfrm>
          <a:off x="957942" y="1723390"/>
          <a:ext cx="7228115" cy="2473960"/>
        </p:xfrm>
        <a:graphic>
          <a:graphicData uri="http://schemas.openxmlformats.org/drawingml/2006/table">
            <a:tbl>
              <a:tblPr firstRow="1" bandRow="1">
                <a:tableStyleId>{AAC4703A-F60B-4B02-B5A8-0717134CC346}</a:tableStyleId>
              </a:tblPr>
              <a:tblGrid>
                <a:gridCol w="1445623">
                  <a:extLst>
                    <a:ext uri="{9D8B030D-6E8A-4147-A177-3AD203B41FA5}">
                      <a16:colId xmlns:a16="http://schemas.microsoft.com/office/drawing/2014/main" val="2881445099"/>
                    </a:ext>
                  </a:extLst>
                </a:gridCol>
                <a:gridCol w="1445623">
                  <a:extLst>
                    <a:ext uri="{9D8B030D-6E8A-4147-A177-3AD203B41FA5}">
                      <a16:colId xmlns:a16="http://schemas.microsoft.com/office/drawing/2014/main" val="520203101"/>
                    </a:ext>
                  </a:extLst>
                </a:gridCol>
                <a:gridCol w="1445623">
                  <a:extLst>
                    <a:ext uri="{9D8B030D-6E8A-4147-A177-3AD203B41FA5}">
                      <a16:colId xmlns:a16="http://schemas.microsoft.com/office/drawing/2014/main" val="3593191533"/>
                    </a:ext>
                  </a:extLst>
                </a:gridCol>
                <a:gridCol w="1445623">
                  <a:extLst>
                    <a:ext uri="{9D8B030D-6E8A-4147-A177-3AD203B41FA5}">
                      <a16:colId xmlns:a16="http://schemas.microsoft.com/office/drawing/2014/main" val="240892622"/>
                    </a:ext>
                  </a:extLst>
                </a:gridCol>
                <a:gridCol w="1445623">
                  <a:extLst>
                    <a:ext uri="{9D8B030D-6E8A-4147-A177-3AD203B41FA5}">
                      <a16:colId xmlns:a16="http://schemas.microsoft.com/office/drawing/2014/main" val="1026433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Aspect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EEG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MEG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fMRI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PET</a:t>
                      </a:r>
                    </a:p>
                  </a:txBody>
                  <a:tcPr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58997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Invasiveness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050" dirty="0"/>
                        <a:t>Non-invasive.</a:t>
                      </a:r>
                      <a:endParaRPr 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050" dirty="0"/>
                        <a:t>Non-invasive.</a:t>
                      </a:r>
                      <a:endParaRPr 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Non-invasive.</a:t>
                      </a:r>
                      <a:endParaRPr lang="en-US" sz="105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Invasive; involves radioactive tracers, posing health risks and limiting frequency of use.</a:t>
                      </a:r>
                      <a:endParaRPr lang="en-US" sz="105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7427811"/>
                  </a:ext>
                </a:extLst>
              </a:tr>
              <a:tr h="31115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050" b="0" dirty="0"/>
                        <a:t>Clinical diagnostics (e.g., epilepsy), cognitive research, continuous monitoring, brain-computer interfaces.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050" b="0" dirty="0"/>
                        <a:t>Source localization, mapping brain activity in response to sensory stimuli.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b="0" dirty="0"/>
                        <a:t>Mapping brain functions, identifying active brain regions during specific tasks.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50" b="0" dirty="0"/>
                        <a:t>Diagnosing and monitoring diseases like Alzheimer's and cancer, studying brain metabolism and neurotransmitter systems.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027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58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0"/>
          <p:cNvSpPr/>
          <p:nvPr/>
        </p:nvSpPr>
        <p:spPr>
          <a:xfrm>
            <a:off x="872400" y="1359013"/>
            <a:ext cx="1150500" cy="115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 txBox="1">
            <a:spLocks noGrp="1"/>
          </p:cNvSpPr>
          <p:nvPr>
            <p:ph type="title"/>
          </p:nvPr>
        </p:nvSpPr>
        <p:spPr>
          <a:xfrm>
            <a:off x="612275" y="2624413"/>
            <a:ext cx="5041040" cy="1361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of Brain Waves</a:t>
            </a:r>
          </a:p>
        </p:txBody>
      </p:sp>
      <p:sp>
        <p:nvSpPr>
          <p:cNvPr id="1073" name="Google Shape;1073;p40"/>
          <p:cNvSpPr txBox="1">
            <a:spLocks noGrp="1"/>
          </p:cNvSpPr>
          <p:nvPr>
            <p:ph type="title" idx="2"/>
          </p:nvPr>
        </p:nvSpPr>
        <p:spPr>
          <a:xfrm>
            <a:off x="872400" y="1473913"/>
            <a:ext cx="1150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59A106-4BB0-9628-29B5-29506D690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743" y="-278542"/>
            <a:ext cx="5595257" cy="55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83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of Brain Waves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E1E52BF-B7BA-E509-93B9-D8EF41DCD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69132"/>
              </p:ext>
            </p:extLst>
          </p:nvPr>
        </p:nvGraphicFramePr>
        <p:xfrm>
          <a:off x="1084943" y="1210637"/>
          <a:ext cx="6974114" cy="2972870"/>
        </p:xfrm>
        <a:graphic>
          <a:graphicData uri="http://schemas.openxmlformats.org/drawingml/2006/table">
            <a:tbl>
              <a:tblPr firstRow="1" firstCol="1" bandRow="1">
                <a:tableStyleId>{AAC4703A-F60B-4B02-B5A8-0717134CC346}</a:tableStyleId>
              </a:tblPr>
              <a:tblGrid>
                <a:gridCol w="689430">
                  <a:extLst>
                    <a:ext uri="{9D8B030D-6E8A-4147-A177-3AD203B41FA5}">
                      <a16:colId xmlns:a16="http://schemas.microsoft.com/office/drawing/2014/main" val="301105982"/>
                    </a:ext>
                  </a:extLst>
                </a:gridCol>
                <a:gridCol w="1589277">
                  <a:extLst>
                    <a:ext uri="{9D8B030D-6E8A-4147-A177-3AD203B41FA5}">
                      <a16:colId xmlns:a16="http://schemas.microsoft.com/office/drawing/2014/main" val="1250447578"/>
                    </a:ext>
                  </a:extLst>
                </a:gridCol>
                <a:gridCol w="1745394">
                  <a:extLst>
                    <a:ext uri="{9D8B030D-6E8A-4147-A177-3AD203B41FA5}">
                      <a16:colId xmlns:a16="http://schemas.microsoft.com/office/drawing/2014/main" val="2896716107"/>
                    </a:ext>
                  </a:extLst>
                </a:gridCol>
                <a:gridCol w="2950013">
                  <a:extLst>
                    <a:ext uri="{9D8B030D-6E8A-4147-A177-3AD203B41FA5}">
                      <a16:colId xmlns:a16="http://schemas.microsoft.com/office/drawing/2014/main" val="812736709"/>
                    </a:ext>
                  </a:extLst>
                </a:gridCol>
              </a:tblGrid>
              <a:tr h="4149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effectLst/>
                        </a:rPr>
                        <a:t>Name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>
                          <a:effectLst/>
                        </a:rPr>
                        <a:t>Frequency Band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>
                          <a:effectLst/>
                        </a:rPr>
                        <a:t>Characteristics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</a:pPr>
                      <a:r>
                        <a:rPr lang="en-US" sz="1400" b="1" dirty="0">
                          <a:effectLst/>
                        </a:rPr>
                        <a:t>Occurrence and Significance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880331"/>
                  </a:ext>
                </a:extLst>
              </a:tr>
              <a:tr h="14224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Delta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0.5 - 4 Hz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High amplitude, low frequency waves.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Predominant during deep sleep and in some abnormal brain conditions.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5799135"/>
                  </a:ext>
                </a:extLst>
              </a:tr>
              <a:tr h="55943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Theta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4 - 8 Hz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Medium amplitude and frequency.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Seen during light sleep, drowsiness, and in some cognitive tasks like memory encoding.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840543"/>
                  </a:ext>
                </a:extLst>
              </a:tr>
              <a:tr h="4565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Alpha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8 - 13 Hz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Moderate amplitude and frequency.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Common in relaxed, awake states, especially with closed eyes.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07382419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Beta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13 - 30 Hz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Low amplitude, high frequency.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Associated with active thinking, focus, and alertness.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1603908"/>
                  </a:ext>
                </a:extLst>
              </a:tr>
              <a:tr h="570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Gamma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30 - 100 Hz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Very high frequency, low amplitude.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Linked to high-level information processing, perception, and consciousness.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1069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31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4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of Brain Waves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536CA-025D-D14E-6A1F-8015FD00E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1712" y="1149440"/>
            <a:ext cx="4600575" cy="3221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826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0"/>
          <p:cNvSpPr/>
          <p:nvPr/>
        </p:nvSpPr>
        <p:spPr>
          <a:xfrm>
            <a:off x="872400" y="1359013"/>
            <a:ext cx="1150500" cy="115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 txBox="1">
            <a:spLocks noGrp="1"/>
          </p:cNvSpPr>
          <p:nvPr>
            <p:ph type="title"/>
          </p:nvPr>
        </p:nvSpPr>
        <p:spPr>
          <a:xfrm>
            <a:off x="612275" y="2624413"/>
            <a:ext cx="5041040" cy="1361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br>
              <a:rPr lang="en-US" dirty="0"/>
            </a:br>
            <a:r>
              <a:rPr lang="en-US" dirty="0"/>
              <a:t>of EEG Signals</a:t>
            </a:r>
          </a:p>
        </p:txBody>
      </p:sp>
      <p:sp>
        <p:nvSpPr>
          <p:cNvPr id="1073" name="Google Shape;1073;p40"/>
          <p:cNvSpPr txBox="1">
            <a:spLocks noGrp="1"/>
          </p:cNvSpPr>
          <p:nvPr>
            <p:ph type="title" idx="2"/>
          </p:nvPr>
        </p:nvSpPr>
        <p:spPr>
          <a:xfrm>
            <a:off x="872400" y="1473913"/>
            <a:ext cx="1150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C2BB3C-DAC5-196B-C7D9-A62B27B7A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57" y="662293"/>
            <a:ext cx="3924240" cy="39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51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5"/>
          <p:cNvSpPr txBox="1">
            <a:spLocks noGrp="1"/>
          </p:cNvSpPr>
          <p:nvPr>
            <p:ph type="subTitle" idx="1"/>
          </p:nvPr>
        </p:nvSpPr>
        <p:spPr>
          <a:xfrm>
            <a:off x="696845" y="2966033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Clinical Applications</a:t>
            </a:r>
            <a:endParaRPr dirty="0"/>
          </a:p>
        </p:txBody>
      </p:sp>
      <p:sp>
        <p:nvSpPr>
          <p:cNvPr id="1117" name="Google Shape;1117;p45"/>
          <p:cNvSpPr txBox="1">
            <a:spLocks noGrp="1"/>
          </p:cNvSpPr>
          <p:nvPr>
            <p:ph type="subTitle" idx="5"/>
          </p:nvPr>
        </p:nvSpPr>
        <p:spPr>
          <a:xfrm>
            <a:off x="3403796" y="2966033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Applications</a:t>
            </a:r>
            <a:endParaRPr dirty="0"/>
          </a:p>
        </p:txBody>
      </p:sp>
      <p:sp>
        <p:nvSpPr>
          <p:cNvPr id="1118" name="Google Shape;1118;p45"/>
          <p:cNvSpPr txBox="1">
            <a:spLocks noGrp="1"/>
          </p:cNvSpPr>
          <p:nvPr>
            <p:ph type="subTitle" idx="6"/>
          </p:nvPr>
        </p:nvSpPr>
        <p:spPr>
          <a:xfrm>
            <a:off x="6115798" y="2700926"/>
            <a:ext cx="23364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BCI</a:t>
            </a:r>
            <a:endParaRPr dirty="0"/>
          </a:p>
        </p:txBody>
      </p:sp>
      <p:sp>
        <p:nvSpPr>
          <p:cNvPr id="1122" name="Google Shape;1122;p4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 of EEG</a:t>
            </a:r>
          </a:p>
        </p:txBody>
      </p:sp>
      <p:sp>
        <p:nvSpPr>
          <p:cNvPr id="1123" name="Google Shape;1123;p45"/>
          <p:cNvSpPr/>
          <p:nvPr/>
        </p:nvSpPr>
        <p:spPr>
          <a:xfrm>
            <a:off x="1511700" y="1689575"/>
            <a:ext cx="753000" cy="75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4" name="Google Shape;1124;p45"/>
          <p:cNvSpPr/>
          <p:nvPr/>
        </p:nvSpPr>
        <p:spPr>
          <a:xfrm>
            <a:off x="4195500" y="1689575"/>
            <a:ext cx="753000" cy="75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5"/>
          <p:cNvSpPr/>
          <p:nvPr/>
        </p:nvSpPr>
        <p:spPr>
          <a:xfrm>
            <a:off x="6879300" y="1689575"/>
            <a:ext cx="753000" cy="75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47;p38">
            <a:extLst>
              <a:ext uri="{FF2B5EF4-FFF2-40B4-BE49-F238E27FC236}">
                <a16:creationId xmlns:a16="http://schemas.microsoft.com/office/drawing/2014/main" id="{5E9D4ABD-3D42-C548-7C96-41CDFB61FF0A}"/>
              </a:ext>
            </a:extLst>
          </p:cNvPr>
          <p:cNvSpPr txBox="1">
            <a:spLocks/>
          </p:cNvSpPr>
          <p:nvPr/>
        </p:nvSpPr>
        <p:spPr>
          <a:xfrm>
            <a:off x="1377742" y="1833994"/>
            <a:ext cx="1020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pPr marL="0" indent="0"/>
            <a:r>
              <a:rPr lang="en" sz="3200" dirty="0"/>
              <a:t>1</a:t>
            </a:r>
          </a:p>
        </p:txBody>
      </p:sp>
      <p:sp>
        <p:nvSpPr>
          <p:cNvPr id="3" name="Google Shape;1047;p38">
            <a:extLst>
              <a:ext uri="{FF2B5EF4-FFF2-40B4-BE49-F238E27FC236}">
                <a16:creationId xmlns:a16="http://schemas.microsoft.com/office/drawing/2014/main" id="{575FCB51-1615-0A69-A63F-2896A2296F1F}"/>
              </a:ext>
            </a:extLst>
          </p:cNvPr>
          <p:cNvSpPr txBox="1">
            <a:spLocks/>
          </p:cNvSpPr>
          <p:nvPr/>
        </p:nvSpPr>
        <p:spPr>
          <a:xfrm>
            <a:off x="4061546" y="1833994"/>
            <a:ext cx="1020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pPr marL="0" indent="0"/>
            <a:r>
              <a:rPr lang="en" sz="3200" dirty="0"/>
              <a:t>2</a:t>
            </a:r>
          </a:p>
        </p:txBody>
      </p:sp>
      <p:sp>
        <p:nvSpPr>
          <p:cNvPr id="4" name="Google Shape;1047;p38">
            <a:extLst>
              <a:ext uri="{FF2B5EF4-FFF2-40B4-BE49-F238E27FC236}">
                <a16:creationId xmlns:a16="http://schemas.microsoft.com/office/drawing/2014/main" id="{0273FA7E-EC49-162E-363C-D004A9CCF26C}"/>
              </a:ext>
            </a:extLst>
          </p:cNvPr>
          <p:cNvSpPr txBox="1">
            <a:spLocks/>
          </p:cNvSpPr>
          <p:nvPr/>
        </p:nvSpPr>
        <p:spPr>
          <a:xfrm>
            <a:off x="6745358" y="1833994"/>
            <a:ext cx="1020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pPr marL="0" indent="0"/>
            <a:r>
              <a:rPr lang="en" sz="32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079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Clinical Applications of EEG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C655A2-2A36-4DED-C70A-EDB8961EEFF6}"/>
              </a:ext>
            </a:extLst>
          </p:cNvPr>
          <p:cNvSpPr txBox="1"/>
          <p:nvPr/>
        </p:nvSpPr>
        <p:spPr>
          <a:xfrm>
            <a:off x="1233713" y="1205595"/>
            <a:ext cx="6858000" cy="282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Diagnosis of Epilepsy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Detects abnormal electrical activity in the brain.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Identifies patterns like: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Spikes:</a:t>
            </a:r>
            <a:r>
              <a:rPr lang="en-US" sz="1200" dirty="0"/>
              <a:t> Sudden, sharp waves.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Spike-and-Wave Complexes:</a:t>
            </a:r>
            <a:r>
              <a:rPr lang="en-US" sz="1200" dirty="0"/>
              <a:t> Spike followed by a slow wave.</a:t>
            </a:r>
          </a:p>
          <a:p>
            <a:pPr>
              <a:lnSpc>
                <a:spcPct val="150000"/>
              </a:lnSpc>
            </a:pPr>
            <a:r>
              <a:rPr lang="en-US" sz="1200" b="1" dirty="0"/>
              <a:t>Sleep Monitoring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Analyzes sleep patterns and diagnoses sleep disorders.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Sleep Stages: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REM Sleep:</a:t>
            </a:r>
            <a:r>
              <a:rPr lang="en-US" sz="1200" dirty="0"/>
              <a:t> Low-amplitude, mixed-frequency waves.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NREM Sleep:</a:t>
            </a:r>
            <a:r>
              <a:rPr lang="en-US" sz="1200" dirty="0"/>
              <a:t> Stages 1-3 with slower, higher amplitude waves.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Clinical Applications of EEG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9DD7AF-9E74-E5EA-0164-4632B6443C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872" y="1188085"/>
            <a:ext cx="2773680" cy="358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7FE259-1232-8390-00D3-8F01EA621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65" y="1669143"/>
            <a:ext cx="4015765" cy="24325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12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8"/>
          <p:cNvSpPr/>
          <p:nvPr/>
        </p:nvSpPr>
        <p:spPr>
          <a:xfrm>
            <a:off x="4269150" y="1311300"/>
            <a:ext cx="605700" cy="605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38"/>
          <p:cNvSpPr/>
          <p:nvPr/>
        </p:nvSpPr>
        <p:spPr>
          <a:xfrm>
            <a:off x="6935850" y="1311300"/>
            <a:ext cx="605700" cy="60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38"/>
          <p:cNvSpPr/>
          <p:nvPr/>
        </p:nvSpPr>
        <p:spPr>
          <a:xfrm>
            <a:off x="4269150" y="3093533"/>
            <a:ext cx="605700" cy="60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8"/>
          <p:cNvSpPr/>
          <p:nvPr/>
        </p:nvSpPr>
        <p:spPr>
          <a:xfrm>
            <a:off x="1505779" y="3096383"/>
            <a:ext cx="605700" cy="60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38"/>
          <p:cNvSpPr/>
          <p:nvPr/>
        </p:nvSpPr>
        <p:spPr>
          <a:xfrm>
            <a:off x="1602450" y="1311300"/>
            <a:ext cx="605700" cy="60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38"/>
          <p:cNvSpPr txBox="1">
            <a:spLocks noGrp="1"/>
          </p:cNvSpPr>
          <p:nvPr>
            <p:ph type="subTitle" idx="13"/>
          </p:nvPr>
        </p:nvSpPr>
        <p:spPr>
          <a:xfrm>
            <a:off x="720000" y="2007297"/>
            <a:ext cx="23706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EEG Significance</a:t>
            </a:r>
            <a:endParaRPr dirty="0"/>
          </a:p>
        </p:txBody>
      </p:sp>
      <p:sp>
        <p:nvSpPr>
          <p:cNvPr id="1043" name="Google Shape;1043;p38"/>
          <p:cNvSpPr txBox="1">
            <a:spLocks noGrp="1"/>
          </p:cNvSpPr>
          <p:nvPr>
            <p:ph type="title"/>
          </p:nvPr>
        </p:nvSpPr>
        <p:spPr>
          <a:xfrm>
            <a:off x="1394850" y="1373400"/>
            <a:ext cx="10209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044" name="Google Shape;1044;p38"/>
          <p:cNvSpPr txBox="1">
            <a:spLocks noGrp="1"/>
          </p:cNvSpPr>
          <p:nvPr>
            <p:ph type="subTitle" idx="1"/>
          </p:nvPr>
        </p:nvSpPr>
        <p:spPr>
          <a:xfrm>
            <a:off x="720000" y="2284698"/>
            <a:ext cx="23706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EEG and Why it is Important?</a:t>
            </a:r>
          </a:p>
        </p:txBody>
      </p:sp>
      <p:sp>
        <p:nvSpPr>
          <p:cNvPr id="1045" name="Google Shape;1045;p38"/>
          <p:cNvSpPr txBox="1">
            <a:spLocks noGrp="1"/>
          </p:cNvSpPr>
          <p:nvPr>
            <p:ph type="subTitle" idx="3"/>
          </p:nvPr>
        </p:nvSpPr>
        <p:spPr>
          <a:xfrm>
            <a:off x="3386703" y="2293666"/>
            <a:ext cx="23706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EEG Recording and Electrode Placement</a:t>
            </a:r>
          </a:p>
        </p:txBody>
      </p:sp>
      <p:sp>
        <p:nvSpPr>
          <p:cNvPr id="1046" name="Google Shape;1046;p38"/>
          <p:cNvSpPr txBox="1">
            <a:spLocks noGrp="1"/>
          </p:cNvSpPr>
          <p:nvPr>
            <p:ph type="subTitle" idx="5"/>
          </p:nvPr>
        </p:nvSpPr>
        <p:spPr>
          <a:xfrm>
            <a:off x="6053400" y="2241189"/>
            <a:ext cx="23706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Specific EEG features &amp; Comparison to other modalities</a:t>
            </a:r>
          </a:p>
        </p:txBody>
      </p:sp>
      <p:sp>
        <p:nvSpPr>
          <p:cNvPr id="1047" name="Google Shape;1047;p38"/>
          <p:cNvSpPr txBox="1">
            <a:spLocks noGrp="1"/>
          </p:cNvSpPr>
          <p:nvPr>
            <p:ph type="title" idx="6"/>
          </p:nvPr>
        </p:nvSpPr>
        <p:spPr>
          <a:xfrm>
            <a:off x="4061550" y="1373400"/>
            <a:ext cx="10209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048" name="Google Shape;1048;p38"/>
          <p:cNvSpPr txBox="1">
            <a:spLocks noGrp="1"/>
          </p:cNvSpPr>
          <p:nvPr>
            <p:ph type="title" idx="8"/>
          </p:nvPr>
        </p:nvSpPr>
        <p:spPr>
          <a:xfrm>
            <a:off x="6728250" y="1373400"/>
            <a:ext cx="10209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049" name="Google Shape;1049;p38"/>
          <p:cNvSpPr txBox="1">
            <a:spLocks noGrp="1"/>
          </p:cNvSpPr>
          <p:nvPr>
            <p:ph type="subTitle" idx="14"/>
          </p:nvPr>
        </p:nvSpPr>
        <p:spPr>
          <a:xfrm>
            <a:off x="3386707" y="2008543"/>
            <a:ext cx="2614949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Recording</a:t>
            </a:r>
          </a:p>
        </p:txBody>
      </p:sp>
      <p:sp>
        <p:nvSpPr>
          <p:cNvPr id="1050" name="Google Shape;1050;p38"/>
          <p:cNvSpPr txBox="1">
            <a:spLocks noGrp="1"/>
          </p:cNvSpPr>
          <p:nvPr>
            <p:ph type="subTitle" idx="15"/>
          </p:nvPr>
        </p:nvSpPr>
        <p:spPr>
          <a:xfrm>
            <a:off x="5871186" y="2008229"/>
            <a:ext cx="2735009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Characteristics</a:t>
            </a:r>
          </a:p>
        </p:txBody>
      </p:sp>
      <p:sp>
        <p:nvSpPr>
          <p:cNvPr id="1051" name="Google Shape;1051;p38"/>
          <p:cNvSpPr txBox="1">
            <a:spLocks noGrp="1"/>
          </p:cNvSpPr>
          <p:nvPr>
            <p:ph type="title" idx="18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52" name="Google Shape;1052;p38"/>
          <p:cNvSpPr txBox="1">
            <a:spLocks noGrp="1"/>
          </p:cNvSpPr>
          <p:nvPr>
            <p:ph type="title" idx="2"/>
          </p:nvPr>
        </p:nvSpPr>
        <p:spPr>
          <a:xfrm>
            <a:off x="1298179" y="3158471"/>
            <a:ext cx="1020900" cy="481500"/>
          </a:xfrm>
          <a:prstGeom prst="rect">
            <a:avLst/>
          </a:prstGeom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053" name="Google Shape;1053;p38"/>
          <p:cNvSpPr txBox="1">
            <a:spLocks noGrp="1"/>
          </p:cNvSpPr>
          <p:nvPr>
            <p:ph type="title" idx="4"/>
          </p:nvPr>
        </p:nvSpPr>
        <p:spPr>
          <a:xfrm>
            <a:off x="4061550" y="3155008"/>
            <a:ext cx="10209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1054" name="Google Shape;1054;p38"/>
          <p:cNvSpPr txBox="1">
            <a:spLocks noGrp="1"/>
          </p:cNvSpPr>
          <p:nvPr>
            <p:ph type="subTitle" idx="7"/>
          </p:nvPr>
        </p:nvSpPr>
        <p:spPr>
          <a:xfrm>
            <a:off x="623330" y="4074693"/>
            <a:ext cx="23706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Different EEG frequency bands</a:t>
            </a:r>
          </a:p>
        </p:txBody>
      </p:sp>
      <p:sp>
        <p:nvSpPr>
          <p:cNvPr id="1055" name="Google Shape;1055;p38"/>
          <p:cNvSpPr txBox="1">
            <a:spLocks noGrp="1"/>
          </p:cNvSpPr>
          <p:nvPr>
            <p:ph type="subTitle" idx="9"/>
          </p:nvPr>
        </p:nvSpPr>
        <p:spPr>
          <a:xfrm>
            <a:off x="3386700" y="4090924"/>
            <a:ext cx="2370600" cy="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Clinical &amp; Research applications of EEG</a:t>
            </a:r>
          </a:p>
        </p:txBody>
      </p:sp>
      <p:sp>
        <p:nvSpPr>
          <p:cNvPr id="1056" name="Google Shape;1056;p38"/>
          <p:cNvSpPr txBox="1">
            <a:spLocks noGrp="1"/>
          </p:cNvSpPr>
          <p:nvPr>
            <p:ph type="subTitle" idx="16"/>
          </p:nvPr>
        </p:nvSpPr>
        <p:spPr>
          <a:xfrm>
            <a:off x="403979" y="3791946"/>
            <a:ext cx="2809299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of Brain Waves</a:t>
            </a:r>
          </a:p>
        </p:txBody>
      </p:sp>
      <p:sp>
        <p:nvSpPr>
          <p:cNvPr id="1057" name="Google Shape;1057;p38"/>
          <p:cNvSpPr txBox="1">
            <a:spLocks noGrp="1"/>
          </p:cNvSpPr>
          <p:nvPr>
            <p:ph type="subTitle" idx="17"/>
          </p:nvPr>
        </p:nvSpPr>
        <p:spPr>
          <a:xfrm>
            <a:off x="3202774" y="3791946"/>
            <a:ext cx="2738452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EEG Applications</a:t>
            </a:r>
          </a:p>
        </p:txBody>
      </p:sp>
      <p:sp>
        <p:nvSpPr>
          <p:cNvPr id="2" name="Google Shape;1039;p38">
            <a:extLst>
              <a:ext uri="{FF2B5EF4-FFF2-40B4-BE49-F238E27FC236}">
                <a16:creationId xmlns:a16="http://schemas.microsoft.com/office/drawing/2014/main" id="{A7FF6A47-C916-34C0-561E-208A70DC1678}"/>
              </a:ext>
            </a:extLst>
          </p:cNvPr>
          <p:cNvSpPr/>
          <p:nvPr/>
        </p:nvSpPr>
        <p:spPr>
          <a:xfrm>
            <a:off x="7007602" y="3093533"/>
            <a:ext cx="605700" cy="605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053;p38">
            <a:extLst>
              <a:ext uri="{FF2B5EF4-FFF2-40B4-BE49-F238E27FC236}">
                <a16:creationId xmlns:a16="http://schemas.microsoft.com/office/drawing/2014/main" id="{E4C95104-091A-6006-2D86-7D5553E497C2}"/>
              </a:ext>
            </a:extLst>
          </p:cNvPr>
          <p:cNvSpPr txBox="1">
            <a:spLocks/>
          </p:cNvSpPr>
          <p:nvPr/>
        </p:nvSpPr>
        <p:spPr>
          <a:xfrm>
            <a:off x="6800002" y="3155008"/>
            <a:ext cx="1020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lsamiq Sans"/>
              <a:buNone/>
              <a:defRPr sz="3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r>
              <a:rPr lang="en" dirty="0"/>
              <a:t>6</a:t>
            </a:r>
          </a:p>
        </p:txBody>
      </p:sp>
      <p:sp>
        <p:nvSpPr>
          <p:cNvPr id="4" name="Google Shape;1055;p38">
            <a:extLst>
              <a:ext uri="{FF2B5EF4-FFF2-40B4-BE49-F238E27FC236}">
                <a16:creationId xmlns:a16="http://schemas.microsoft.com/office/drawing/2014/main" id="{99FECC20-B9AF-1C59-0E14-B359201B79B9}"/>
              </a:ext>
            </a:extLst>
          </p:cNvPr>
          <p:cNvSpPr txBox="1">
            <a:spLocks/>
          </p:cNvSpPr>
          <p:nvPr/>
        </p:nvSpPr>
        <p:spPr>
          <a:xfrm>
            <a:off x="6125152" y="4090924"/>
            <a:ext cx="23706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 Medium"/>
              <a:buNone/>
              <a:defRPr sz="1400" b="0" i="0" u="none" strike="noStrike" cap="none"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9pPr>
          </a:lstStyle>
          <a:p>
            <a:pPr marL="0" indent="0"/>
            <a:r>
              <a:rPr lang="en-US" dirty="0"/>
              <a:t>Noise and artifact &amp; Low spatial resolution</a:t>
            </a:r>
          </a:p>
        </p:txBody>
      </p:sp>
      <p:sp>
        <p:nvSpPr>
          <p:cNvPr id="5" name="Google Shape;1057;p38">
            <a:extLst>
              <a:ext uri="{FF2B5EF4-FFF2-40B4-BE49-F238E27FC236}">
                <a16:creationId xmlns:a16="http://schemas.microsoft.com/office/drawing/2014/main" id="{FB05B1D6-2D62-0031-E5F2-67FC8F1A607D}"/>
              </a:ext>
            </a:extLst>
          </p:cNvPr>
          <p:cNvSpPr txBox="1">
            <a:spLocks/>
          </p:cNvSpPr>
          <p:nvPr/>
        </p:nvSpPr>
        <p:spPr>
          <a:xfrm>
            <a:off x="5941226" y="3791946"/>
            <a:ext cx="2738452" cy="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000" b="1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lsamiq Sans"/>
              <a:buNone/>
              <a:defRPr sz="2400" b="0" i="0" u="none" strike="noStrike" cap="none">
                <a:solidFill>
                  <a:schemeClr val="dk1"/>
                </a:solidFill>
                <a:latin typeface="Balsamiq Sans"/>
                <a:ea typeface="Balsamiq Sans"/>
                <a:cs typeface="Balsamiq Sans"/>
                <a:sym typeface="Balsamiq Sa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dirty="0"/>
              <a:t>EEG Limitations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1038" grpId="0" animBg="1"/>
      <p:bldP spid="1039" grpId="0" animBg="1"/>
      <p:bldP spid="1040" grpId="0" animBg="1"/>
      <p:bldP spid="1041" grpId="0" animBg="1"/>
      <p:bldP spid="1042" grpId="0" build="p"/>
      <p:bldP spid="1043" grpId="0"/>
      <p:bldP spid="1044" grpId="0" build="p"/>
      <p:bldP spid="1045" grpId="0" build="p"/>
      <p:bldP spid="1046" grpId="0" build="p"/>
      <p:bldP spid="1047" grpId="0"/>
      <p:bldP spid="1048" grpId="0"/>
      <p:bldP spid="1049" grpId="0" build="p"/>
      <p:bldP spid="1050" grpId="0" build="p"/>
      <p:bldP spid="1052" grpId="0"/>
      <p:bldP spid="1053" grpId="0"/>
      <p:bldP spid="1054" grpId="0" build="p"/>
      <p:bldP spid="1055" grpId="0" build="p"/>
      <p:bldP spid="1056" grpId="0" build="p"/>
      <p:bldP spid="1057" grpId="0" build="p"/>
      <p:bldP spid="2" grpId="0" animBg="1"/>
      <p:bldP spid="3" grpId="0"/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Research Applications of EEG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C655A2-2A36-4DED-C70A-EDB8961EEFF6}"/>
              </a:ext>
            </a:extLst>
          </p:cNvPr>
          <p:cNvSpPr txBox="1"/>
          <p:nvPr/>
        </p:nvSpPr>
        <p:spPr>
          <a:xfrm>
            <a:off x="1143000" y="1278166"/>
            <a:ext cx="6858000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Cognitive Activity Studies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Measures brain activity during cognitive tasks such as: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Attention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Memory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Decision-making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Event-Related Potentials (ERPs):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Brain responses to specific sensory, cognitive, or motor events.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Useful for understanding the timing and neural mechanisms underlying cognitive processes.</a:t>
            </a:r>
          </a:p>
        </p:txBody>
      </p:sp>
    </p:spTree>
    <p:extLst>
      <p:ext uri="{BB962C8B-B14F-4D97-AF65-F5344CB8AC3E}">
        <p14:creationId xmlns:p14="http://schemas.microsoft.com/office/powerpoint/2010/main" val="429321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BCI Applications of EEG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C655A2-2A36-4DED-C70A-EDB8961EEFF6}"/>
              </a:ext>
            </a:extLst>
          </p:cNvPr>
          <p:cNvSpPr txBox="1"/>
          <p:nvPr/>
        </p:nvSpPr>
        <p:spPr>
          <a:xfrm>
            <a:off x="1143000" y="1278166"/>
            <a:ext cx="6858000" cy="296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Brain-Computer Interfaces (BCIs)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Enables direct communication between the brain and external devices.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Applications of BCIs:</a:t>
            </a:r>
            <a:endParaRPr lang="en-US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Assistive Technologies:</a:t>
            </a:r>
            <a:r>
              <a:rPr lang="en-US" dirty="0"/>
              <a:t> Helps individuals with disabilities control computers or prosthetic limbs.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Neurorehabilitation:</a:t>
            </a:r>
            <a:r>
              <a:rPr lang="en-US" dirty="0"/>
              <a:t> Assists in the recovery of brain functions after an injury by enabling patients to interact with their environment.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Controlling External Devices:</a:t>
            </a:r>
            <a:r>
              <a:rPr lang="en-US" dirty="0"/>
              <a:t> Such as wheelchairs, drones, providing greater autonomy to users.</a:t>
            </a:r>
          </a:p>
        </p:txBody>
      </p:sp>
    </p:spTree>
    <p:extLst>
      <p:ext uri="{BB962C8B-B14F-4D97-AF65-F5344CB8AC3E}">
        <p14:creationId xmlns:p14="http://schemas.microsoft.com/office/powerpoint/2010/main" val="395336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0"/>
          <p:cNvSpPr/>
          <p:nvPr/>
        </p:nvSpPr>
        <p:spPr>
          <a:xfrm>
            <a:off x="872400" y="1359013"/>
            <a:ext cx="1150500" cy="115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 txBox="1">
            <a:spLocks noGrp="1"/>
          </p:cNvSpPr>
          <p:nvPr>
            <p:ph type="title"/>
          </p:nvPr>
        </p:nvSpPr>
        <p:spPr>
          <a:xfrm>
            <a:off x="612275" y="2624413"/>
            <a:ext cx="5041040" cy="1361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 </a:t>
            </a:r>
            <a:br>
              <a:rPr lang="en-US" dirty="0"/>
            </a:br>
            <a:r>
              <a:rPr lang="en-US" dirty="0"/>
              <a:t>of EEG Signals</a:t>
            </a:r>
          </a:p>
        </p:txBody>
      </p:sp>
      <p:sp>
        <p:nvSpPr>
          <p:cNvPr id="1073" name="Google Shape;1073;p40"/>
          <p:cNvSpPr txBox="1">
            <a:spLocks noGrp="1"/>
          </p:cNvSpPr>
          <p:nvPr>
            <p:ph type="title" idx="2"/>
          </p:nvPr>
        </p:nvSpPr>
        <p:spPr>
          <a:xfrm>
            <a:off x="872400" y="1473913"/>
            <a:ext cx="1150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0C58F1-3F2E-5AEB-79BD-9F587CFD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878" y="792389"/>
            <a:ext cx="3558722" cy="355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008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2069249" y="1756637"/>
            <a:ext cx="2396400" cy="3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Noise &amp; Artifacts</a:t>
            </a:r>
            <a:endParaRPr dirty="0"/>
          </a:p>
        </p:txBody>
      </p:sp>
      <p:sp>
        <p:nvSpPr>
          <p:cNvPr id="1140" name="Google Shape;1140;p46"/>
          <p:cNvSpPr txBox="1">
            <a:spLocks noGrp="1"/>
          </p:cNvSpPr>
          <p:nvPr>
            <p:ph type="subTitle" idx="6"/>
          </p:nvPr>
        </p:nvSpPr>
        <p:spPr>
          <a:xfrm>
            <a:off x="2069249" y="3243064"/>
            <a:ext cx="3155893" cy="37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Low Spatial Resolution</a:t>
            </a:r>
            <a:endParaRPr dirty="0"/>
          </a:p>
        </p:txBody>
      </p:sp>
      <p:sp>
        <p:nvSpPr>
          <p:cNvPr id="1145" name="Google Shape;1145;p4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of EEG</a:t>
            </a:r>
            <a:endParaRPr dirty="0"/>
          </a:p>
        </p:txBody>
      </p:sp>
      <p:sp>
        <p:nvSpPr>
          <p:cNvPr id="1146" name="Google Shape;1146;p46"/>
          <p:cNvSpPr/>
          <p:nvPr/>
        </p:nvSpPr>
        <p:spPr>
          <a:xfrm>
            <a:off x="1074550" y="1535725"/>
            <a:ext cx="753000" cy="75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8" name="Google Shape;1148;p46"/>
          <p:cNvSpPr/>
          <p:nvPr/>
        </p:nvSpPr>
        <p:spPr>
          <a:xfrm>
            <a:off x="1074550" y="2988450"/>
            <a:ext cx="753000" cy="753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" grpId="0" build="p"/>
      <p:bldP spid="1140" grpId="0" build="p"/>
      <p:bldP spid="1146" grpId="0" animBg="1"/>
      <p:bldP spid="114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of EE</a:t>
            </a:r>
            <a:r>
              <a:rPr lang="en-US" dirty="0"/>
              <a:t>G – Noise &amp; Artifacts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5E048EE-903E-3193-20CE-482B37F72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00" y="1971635"/>
            <a:ext cx="8316686" cy="2314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Artifacts: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nwanted effects on the EEG signal that have specific patterns and often have a known source.</a:t>
            </a:r>
            <a:endParaRPr kumimoji="0" lang="fa-IR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Examples: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Eye Blinks: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Large, slow frontal waves.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Heart Activity (ECG):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Rhythmic, periodic waves.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Muscle Activity (EMG):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High-frequency noise, identifiable patterns.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91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of EE</a:t>
            </a:r>
            <a:r>
              <a:rPr lang="en-US" dirty="0"/>
              <a:t>G – Noise &amp; Artifacts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C627D9-3A28-4A66-0F38-0045A67ED9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" b="146"/>
          <a:stretch/>
        </p:blipFill>
        <p:spPr bwMode="auto">
          <a:xfrm>
            <a:off x="2430967" y="1224696"/>
            <a:ext cx="3940097" cy="3495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53676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of EE</a:t>
            </a:r>
            <a:r>
              <a:rPr lang="en-US" dirty="0"/>
              <a:t>G – Noise &amp; Artifacts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5E048EE-903E-3193-20CE-482B37F72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314" y="1995333"/>
            <a:ext cx="8316686" cy="199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Noise: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Random, unwanted effects without specific patterns.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Examples: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Electrical Noise: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50Hz/60Hz mains electricity interference.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 Electrical Interference: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Irregular disturbances from electronic devices.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90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45"/>
          <p:cNvSpPr txBox="1">
            <a:spLocks noGrp="1"/>
          </p:cNvSpPr>
          <p:nvPr>
            <p:ph type="title"/>
          </p:nvPr>
        </p:nvSpPr>
        <p:spPr>
          <a:xfrm>
            <a:off x="719999" y="521225"/>
            <a:ext cx="79885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of EE</a:t>
            </a:r>
            <a:r>
              <a:rPr lang="en-US" dirty="0"/>
              <a:t>G – Low Spatial Resolution</a:t>
            </a: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D5E048EE-903E-3193-20CE-482B37F72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941" y="2331087"/>
            <a:ext cx="8316686" cy="1668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Localization Limitations:</a:t>
            </a:r>
          </a:p>
          <a:p>
            <a:pPr>
              <a:lnSpc>
                <a:spcPct val="150000"/>
              </a:lnSpc>
            </a:pP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Despite high temporal resolution, EEG cannot accurately pinpoint the source of neural activity.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Signals diffuse as they pass through the skull and scalp, leading to a loss of spatial specificity.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Combining EEG with other imaging techniques like fMRI or MEG can help mitigate these issues.</a:t>
            </a:r>
          </a:p>
        </p:txBody>
      </p:sp>
    </p:spTree>
    <p:extLst>
      <p:ext uri="{BB962C8B-B14F-4D97-AF65-F5344CB8AC3E}">
        <p14:creationId xmlns:p14="http://schemas.microsoft.com/office/powerpoint/2010/main" val="234628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48"/>
          <p:cNvSpPr txBox="1">
            <a:spLocks noGrp="1"/>
          </p:cNvSpPr>
          <p:nvPr>
            <p:ph type="title"/>
          </p:nvPr>
        </p:nvSpPr>
        <p:spPr>
          <a:xfrm>
            <a:off x="1083471" y="1497914"/>
            <a:ext cx="6977057" cy="310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br>
              <a:rPr lang="en" dirty="0"/>
            </a:br>
            <a:r>
              <a:rPr lang="en" dirty="0"/>
              <a:t>for Your Attention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80DE92-BE2A-4705-895C-8F70CE4F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795" y="1519025"/>
            <a:ext cx="7337503" cy="2583300"/>
          </a:xfrm>
        </p:spPr>
        <p:txBody>
          <a:bodyPr/>
          <a:lstStyle/>
          <a:p>
            <a:pPr marL="152400" indent="0">
              <a:buNone/>
            </a:pPr>
            <a:r>
              <a:rPr lang="en-US" b="1" dirty="0"/>
              <a:t>See What They See: </a:t>
            </a:r>
            <a:r>
              <a:rPr lang="en-US" dirty="0"/>
              <a:t>The Dawn of Thought Reconstruction!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6F27D0-CCCA-4B7B-17A1-ECEE6D76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Sci-fi Movies Are Now a Reality!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EA07C-0356-AB3B-E6D6-2B4FE3CC4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2059342"/>
            <a:ext cx="7404410" cy="23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0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0"/>
          <p:cNvSpPr/>
          <p:nvPr/>
        </p:nvSpPr>
        <p:spPr>
          <a:xfrm>
            <a:off x="872400" y="1359013"/>
            <a:ext cx="1150500" cy="115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 txBox="1">
            <a:spLocks noGrp="1"/>
          </p:cNvSpPr>
          <p:nvPr>
            <p:ph type="title"/>
          </p:nvPr>
        </p:nvSpPr>
        <p:spPr>
          <a:xfrm>
            <a:off x="757418" y="2593815"/>
            <a:ext cx="4265657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Significance</a:t>
            </a:r>
          </a:p>
        </p:txBody>
      </p:sp>
      <p:sp>
        <p:nvSpPr>
          <p:cNvPr id="1072" name="Google Shape;1072;p40"/>
          <p:cNvSpPr txBox="1">
            <a:spLocks noGrp="1"/>
          </p:cNvSpPr>
          <p:nvPr>
            <p:ph type="subTitle" idx="1"/>
          </p:nvPr>
        </p:nvSpPr>
        <p:spPr>
          <a:xfrm>
            <a:off x="872400" y="3379181"/>
            <a:ext cx="39576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EEG and Why it is Important?</a:t>
            </a:r>
          </a:p>
        </p:txBody>
      </p:sp>
      <p:sp>
        <p:nvSpPr>
          <p:cNvPr id="1073" name="Google Shape;1073;p40"/>
          <p:cNvSpPr txBox="1">
            <a:spLocks noGrp="1"/>
          </p:cNvSpPr>
          <p:nvPr>
            <p:ph type="title" idx="2"/>
          </p:nvPr>
        </p:nvSpPr>
        <p:spPr>
          <a:xfrm>
            <a:off x="872400" y="1473913"/>
            <a:ext cx="1150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0B329-749B-896A-13E2-568EE51A4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28225"/>
            <a:ext cx="4531179" cy="45311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E8EDC-D702-4DA9-6DCA-2FF48564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EEG Recording</a:t>
            </a:r>
          </a:p>
        </p:txBody>
      </p:sp>
      <p:pic>
        <p:nvPicPr>
          <p:cNvPr id="1034" name="Picture 10" descr="EEG (electroencephalogram) - Mayo Clinic">
            <a:extLst>
              <a:ext uri="{FF2B5EF4-FFF2-40B4-BE49-F238E27FC236}">
                <a16:creationId xmlns:a16="http://schemas.microsoft.com/office/drawing/2014/main" id="{431EC909-2962-3DD1-94ED-FF8AE8DA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047" y="1403544"/>
            <a:ext cx="4433905" cy="31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77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42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EEG and Why it is Important?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47A27C-24D7-F21A-4DB2-F608AE7AAB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801232" y="1093925"/>
            <a:ext cx="7769453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non-invasive method to record brain's electrical activity using scalp electrodes.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Clinical Importance: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Diagnoses conditions like epilepsy, sleep disorders, and brain tumors.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/>
              <a:t>Real-Time Monitoring:</a:t>
            </a:r>
            <a:r>
              <a:rPr lang="en-US" dirty="0"/>
              <a:t> Crucial during surgeries and in intensive care units for monitoring brain function.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Research Utility: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 study brain functions, cognitive processes, and effects of interventions.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Brain-Computer Interfaces (BCIs):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direct communication between the brain and external devices, aiding individuals with disabilities.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0E8EDC-D702-4DA9-6DCA-2FF48564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Non-invasive vs Invasive EEG</a:t>
            </a:r>
          </a:p>
        </p:txBody>
      </p:sp>
      <p:pic>
        <p:nvPicPr>
          <p:cNvPr id="1028" name="Picture 4" descr="Electrocorticography - Wikipedia">
            <a:extLst>
              <a:ext uri="{FF2B5EF4-FFF2-40B4-BE49-F238E27FC236}">
                <a16:creationId xmlns:a16="http://schemas.microsoft.com/office/drawing/2014/main" id="{A768864F-ECB1-A691-77E9-17A5BF24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942" y="1715777"/>
            <a:ext cx="2602997" cy="260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EG (electroencephalogram) - Mayo Clinic">
            <a:extLst>
              <a:ext uri="{FF2B5EF4-FFF2-40B4-BE49-F238E27FC236}">
                <a16:creationId xmlns:a16="http://schemas.microsoft.com/office/drawing/2014/main" id="{431EC909-2962-3DD1-94ED-FF8AE8DA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93" y="1715778"/>
            <a:ext cx="3663907" cy="260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59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0"/>
          <p:cNvSpPr/>
          <p:nvPr/>
        </p:nvSpPr>
        <p:spPr>
          <a:xfrm>
            <a:off x="872400" y="1359013"/>
            <a:ext cx="1150500" cy="1150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40"/>
          <p:cNvSpPr txBox="1">
            <a:spLocks noGrp="1"/>
          </p:cNvSpPr>
          <p:nvPr>
            <p:ph type="title"/>
          </p:nvPr>
        </p:nvSpPr>
        <p:spPr>
          <a:xfrm>
            <a:off x="612274" y="2624413"/>
            <a:ext cx="5701439" cy="1361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EEG Recording &amp; Electrode Placement</a:t>
            </a:r>
          </a:p>
        </p:txBody>
      </p:sp>
      <p:sp>
        <p:nvSpPr>
          <p:cNvPr id="1073" name="Google Shape;1073;p40"/>
          <p:cNvSpPr txBox="1">
            <a:spLocks noGrp="1"/>
          </p:cNvSpPr>
          <p:nvPr>
            <p:ph type="title" idx="2"/>
          </p:nvPr>
        </p:nvSpPr>
        <p:spPr>
          <a:xfrm>
            <a:off x="872400" y="1473913"/>
            <a:ext cx="11505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4B0C6-9953-4AC3-ED70-99B4C9179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57" y="36042"/>
            <a:ext cx="4397829" cy="439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04301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Subject for Middle School: The Cerebellum by Slidesgo">
  <a:themeElements>
    <a:clrScheme name="Simple Light">
      <a:dk1>
        <a:srgbClr val="000000"/>
      </a:dk1>
      <a:lt1>
        <a:srgbClr val="FFFFFF"/>
      </a:lt1>
      <a:dk2>
        <a:srgbClr val="F3F3F3"/>
      </a:dk2>
      <a:lt2>
        <a:srgbClr val="DFDFDF"/>
      </a:lt2>
      <a:accent1>
        <a:srgbClr val="E8A798"/>
      </a:accent1>
      <a:accent2>
        <a:srgbClr val="F6DECA"/>
      </a:accent2>
      <a:accent3>
        <a:srgbClr val="F4CF96"/>
      </a:accent3>
      <a:accent4>
        <a:srgbClr val="9E737D"/>
      </a:accent4>
      <a:accent5>
        <a:srgbClr val="D27E7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1098</Words>
  <Application>Microsoft Office PowerPoint</Application>
  <PresentationFormat>On-screen Show (16:9)</PresentationFormat>
  <Paragraphs>216</Paragraphs>
  <Slides>38</Slides>
  <Notes>33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Balsamiq Sans</vt:lpstr>
      <vt:lpstr>Arial</vt:lpstr>
      <vt:lpstr>Calibri</vt:lpstr>
      <vt:lpstr>Manrope Medium</vt:lpstr>
      <vt:lpstr>Science Subject for Middle School: The Cerebellum by Slidesgo</vt:lpstr>
      <vt:lpstr>EEG Processing</vt:lpstr>
      <vt:lpstr>Session 1 Intoduction to EEG</vt:lpstr>
      <vt:lpstr>1</vt:lpstr>
      <vt:lpstr>Sci-fi Movies Are Now a Reality!</vt:lpstr>
      <vt:lpstr>EEG Significance</vt:lpstr>
      <vt:lpstr>A Typical EEG Recording</vt:lpstr>
      <vt:lpstr>What is EEG and Why it is Important?</vt:lpstr>
      <vt:lpstr>Non-invasive vs Invasive EEG</vt:lpstr>
      <vt:lpstr>EEG Recording &amp; Electrode Placement</vt:lpstr>
      <vt:lpstr>EEG Recording and Electrode Placement</vt:lpstr>
      <vt:lpstr>EEG Recording</vt:lpstr>
      <vt:lpstr>EEG Recording</vt:lpstr>
      <vt:lpstr>EEG Recording</vt:lpstr>
      <vt:lpstr>EEG Recording and Electrode Placement</vt:lpstr>
      <vt:lpstr>EEG Electrode Placement</vt:lpstr>
      <vt:lpstr>Characteristics of EEG Signals</vt:lpstr>
      <vt:lpstr>Characteristics of EEG Signals</vt:lpstr>
      <vt:lpstr>Characteristics of EEG Signals</vt:lpstr>
      <vt:lpstr>Characteristics of EEG Signals</vt:lpstr>
      <vt:lpstr>Spatial Resolution: fMRI vs. EEG</vt:lpstr>
      <vt:lpstr>Temporal Resolution: fMRI vs. EEG</vt:lpstr>
      <vt:lpstr>Characteristics of EEG Signals</vt:lpstr>
      <vt:lpstr>Types of Brain Waves</vt:lpstr>
      <vt:lpstr>Types of Brain Waves</vt:lpstr>
      <vt:lpstr>Types of Brain Waves</vt:lpstr>
      <vt:lpstr>Applications of EEG Signals</vt:lpstr>
      <vt:lpstr>Applications of EEG</vt:lpstr>
      <vt:lpstr>Clinical Applications of EEG</vt:lpstr>
      <vt:lpstr>Clinical Applications of EEG</vt:lpstr>
      <vt:lpstr>Research Applications of EEG</vt:lpstr>
      <vt:lpstr>BCI Applications of EEG</vt:lpstr>
      <vt:lpstr>Limitations  of EEG Signals</vt:lpstr>
      <vt:lpstr>Limitations of EEG</vt:lpstr>
      <vt:lpstr>Limitations of EEG – Noise &amp; Artifacts</vt:lpstr>
      <vt:lpstr>Limitations of EEG – Noise &amp; Artifacts</vt:lpstr>
      <vt:lpstr>Limitations of EEG – Noise &amp; Artifacts</vt:lpstr>
      <vt:lpstr>Limitations of EEG – Low Spatial Resolution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Mohammadreza</cp:lastModifiedBy>
  <cp:revision>28</cp:revision>
  <dcterms:modified xsi:type="dcterms:W3CDTF">2025-07-03T15:48:44Z</dcterms:modified>
</cp:coreProperties>
</file>